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drawingml.chart+xml" PartName="/ppt/charts/chart1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1" r:id="rId5"/>
    <p:sldMasterId id="2147483674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y="6858000" cx="9144000"/>
  <p:notesSz cx="6858000" cy="9144000"/>
  <p:embeddedFontLst>
    <p:embeddedFont>
      <p:font typeface="Corbel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43" roundtripDataSignature="AMtx7mjsLpSrycA/erdnAKGTZcCmAs+6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orbel-bold.fntdata"/><Relationship Id="rId20" Type="http://schemas.openxmlformats.org/officeDocument/2006/relationships/slide" Target="slides/slide13.xml"/><Relationship Id="rId42" Type="http://schemas.openxmlformats.org/officeDocument/2006/relationships/font" Target="fonts/Corbel-boldItalic.fntdata"/><Relationship Id="rId41" Type="http://schemas.openxmlformats.org/officeDocument/2006/relationships/font" Target="fonts/Corbel-italic.fntdata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43" Type="http://customschemas.google.com/relationships/presentationmetadata" Target="metadata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slide" Target="slides/slide30.xml"/><Relationship Id="rId14" Type="http://schemas.openxmlformats.org/officeDocument/2006/relationships/slide" Target="slides/slide7.xml"/><Relationship Id="rId36" Type="http://schemas.openxmlformats.org/officeDocument/2006/relationships/slide" Target="slides/slide29.xml"/><Relationship Id="rId17" Type="http://schemas.openxmlformats.org/officeDocument/2006/relationships/slide" Target="slides/slide10.xml"/><Relationship Id="rId39" Type="http://schemas.openxmlformats.org/officeDocument/2006/relationships/font" Target="fonts/Corbel-regular.fntdata"/><Relationship Id="rId16" Type="http://schemas.openxmlformats.org/officeDocument/2006/relationships/slide" Target="slides/slide9.xml"/><Relationship Id="rId38" Type="http://schemas.openxmlformats.org/officeDocument/2006/relationships/slide" Target="slides/slide31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fr-FR"/>
  <c:roundedCorners val="0"/>
  <c:style val="2"/>
  <c:chart>
    <c:title>
      <c:tx>
        <c:rich>
          <a:bodyPr rot="0"/>
          <a:lstStyle/>
          <a:p>
            <a:pPr>
              <a:defRPr lang="en-US" sz="2000" b="0" strike="noStrike" spc="-1">
                <a:solidFill>
                  <a:srgbClr val="FFFFFF"/>
                </a:solidFill>
                <a:latin typeface="Calibri"/>
              </a:defRPr>
            </a:pPr>
            <a:r>
              <a:rPr lang="en-US" sz="2000" b="0" strike="noStrike" spc="-1">
                <a:solidFill>
                  <a:srgbClr val="FFFFFF"/>
                </a:solidFill>
                <a:latin typeface="Calibri"/>
              </a:rPr>
              <a:t>Total des animaux en migration</a:t>
            </a:r>
          </a:p>
        </c:rich>
      </c:tx>
      <c:layout/>
      <c:overlay val="0"/>
      <c:spPr>
        <a:noFill/>
        <a:ln w="0">
          <a:noFill/>
        </a:ln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grand total</c:v>
                </c:pt>
              </c:strCache>
            </c:strRef>
          </c:tx>
          <c:spPr>
            <a:ln w="28440" cap="rnd">
              <a:solidFill>
                <a:srgbClr val="F8931D"/>
              </a:solidFill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Calibri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trendline>
            <c:spPr>
              <a:ln w="19080" cap="rnd">
                <a:solidFill>
                  <a:srgbClr val="F8931D"/>
                </a:solidFill>
                <a:prstDash val="sysDot"/>
                <a:round/>
              </a:ln>
            </c:spPr>
            <c:trendlineType val="linear"/>
            <c:dispRSqr val="0"/>
            <c:dispEq val="0"/>
          </c:trendline>
          <c:cat>
            <c:strRef>
              <c:f>categories</c:f>
              <c:strCach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1"/>
                <c:pt idx="0">
                  <c:v>2350</c:v>
                </c:pt>
                <c:pt idx="1">
                  <c:v>1750</c:v>
                </c:pt>
                <c:pt idx="2">
                  <c:v>1870</c:v>
                </c:pt>
                <c:pt idx="3">
                  <c:v>2051</c:v>
                </c:pt>
                <c:pt idx="4">
                  <c:v>1613</c:v>
                </c:pt>
                <c:pt idx="5">
                  <c:v>2782</c:v>
                </c:pt>
                <c:pt idx="6">
                  <c:v>1401</c:v>
                </c:pt>
                <c:pt idx="7">
                  <c:v>1595</c:v>
                </c:pt>
                <c:pt idx="8">
                  <c:v>1509</c:v>
                </c:pt>
                <c:pt idx="9">
                  <c:v>1938</c:v>
                </c:pt>
                <c:pt idx="10">
                  <c:v>1412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8DF-4CE4-92A1-33158FABD7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0">
              <a:noFill/>
            </a:ln>
          </c:spPr>
        </c:hiLowLines>
        <c:smooth val="0"/>
        <c:axId val="18877290"/>
        <c:axId val="1127578"/>
      </c:lineChart>
      <c:catAx>
        <c:axId val="1887729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sz="1400" b="0" strike="noStrike" spc="-1">
                <a:solidFill>
                  <a:srgbClr val="FFFFFF"/>
                </a:solidFill>
                <a:latin typeface="Calibri"/>
              </a:defRPr>
            </a:pPr>
            <a:endParaRPr lang="en-US"/>
          </a:p>
        </c:txPr>
        <c:crossAx val="1127578"/>
        <c:crosses val="autoZero"/>
        <c:auto val="1"/>
        <c:lblAlgn val="ctr"/>
        <c:lblOffset val="100"/>
        <c:noMultiLvlLbl val="0"/>
      </c:catAx>
      <c:valAx>
        <c:axId val="1127578"/>
        <c:scaling>
          <c:orientation val="minMax"/>
          <c:min val="1000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sz="1400" b="0" strike="noStrike" spc="-1">
                <a:solidFill>
                  <a:srgbClr val="FFFFFF"/>
                </a:solidFill>
                <a:latin typeface="Calibri"/>
              </a:defRPr>
            </a:pPr>
            <a:endParaRPr lang="en-US"/>
          </a:p>
        </c:txPr>
        <c:crossAx val="18877290"/>
        <c:crosses val="autoZero"/>
        <c:crossBetween val="between"/>
        <c:majorUnit val="350"/>
      </c:valAx>
      <c:spPr>
        <a:noFill/>
        <a:ln w="0">
          <a:noFill/>
        </a:ln>
      </c:spPr>
    </c:plotArea>
    <c:legend>
      <c:legendPos val="b"/>
      <c:layout/>
      <c:overlay val="0"/>
      <c:spPr>
        <a:noFill/>
        <a:ln w="0">
          <a:noFill/>
        </a:ln>
      </c:spPr>
      <c:txPr>
        <a:bodyPr/>
        <a:lstStyle/>
        <a:p>
          <a:pPr>
            <a:defRPr sz="1197" b="0" strike="noStrike" spc="-1">
              <a:solidFill>
                <a:srgbClr val="FFFFFF"/>
              </a:solidFill>
              <a:latin typeface="Calibri"/>
            </a:defRPr>
          </a:pPr>
          <a:endParaRPr lang="en-US"/>
        </a:p>
      </c:txPr>
    </c:legend>
    <c:plotVisOnly val="1"/>
    <c:dispBlanksAs val="gap"/>
    <c:showDLblsOverMax val="1"/>
  </c:chart>
  <c:spPr>
    <a:noFill/>
    <a:ln w="0">
      <a:noFill/>
    </a:ln>
  </c:spPr>
</c:chartSpac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 txBox="1"/>
          <p:nvPr>
            <p:ph idx="3"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" name="Google Shape;6;n"/>
          <p:cNvSpPr txBox="1"/>
          <p:nvPr>
            <p:ph idx="10"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fr-FR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:notes"/>
          <p:cNvSpPr/>
          <p:nvPr>
            <p:ph idx="2" type="sldImg"/>
          </p:nvPr>
        </p:nvSpPr>
        <p:spPr>
          <a:xfrm>
            <a:off x="1371600" y="1143000"/>
            <a:ext cx="411444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5" name="Google Shape;235;p1:notes"/>
          <p:cNvSpPr txBox="1"/>
          <p:nvPr>
            <p:ph idx="1"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1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lang="fr-FR" sz="20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TITRE DE LA PRÉSENTATION (raccourci alt+144 pour un é majuscule)</a:t>
            </a:r>
            <a:endParaRPr/>
          </a:p>
        </p:txBody>
      </p:sp>
      <p:sp>
        <p:nvSpPr>
          <p:cNvPr id="236" name="Google Shape;236;p1:notes"/>
          <p:cNvSpPr txBox="1"/>
          <p:nvPr>
            <p:ph idx="12"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0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1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11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2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12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3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13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4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14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5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15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6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16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7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17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8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18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9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19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0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20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1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21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2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22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3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23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24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5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25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6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26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27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8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28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9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29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0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30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1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31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4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5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6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7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7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8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8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9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3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3"/>
          <p:cNvSpPr txBox="1"/>
          <p:nvPr>
            <p:ph idx="1" type="subTitle"/>
          </p:nvPr>
        </p:nvSpPr>
        <p:spPr>
          <a:xfrm>
            <a:off x="365760" y="1564560"/>
            <a:ext cx="8391960" cy="4611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3"/>
          <p:cNvSpPr txBox="1"/>
          <p:nvPr>
            <p:ph idx="11" type="ftr"/>
          </p:nvPr>
        </p:nvSpPr>
        <p:spPr>
          <a:xfrm>
            <a:off x="942120" y="6369840"/>
            <a:ext cx="5761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3"/>
          <p:cNvSpPr txBox="1"/>
          <p:nvPr>
            <p:ph idx="10" type="dt"/>
          </p:nvPr>
        </p:nvSpPr>
        <p:spPr>
          <a:xfrm>
            <a:off x="55440" y="6369840"/>
            <a:ext cx="883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36000" spcFirstLastPara="1" rIns="72000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6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6"/>
          <p:cNvSpPr txBox="1"/>
          <p:nvPr>
            <p:ph idx="1" type="body"/>
          </p:nvPr>
        </p:nvSpPr>
        <p:spPr>
          <a:xfrm>
            <a:off x="365760" y="1564560"/>
            <a:ext cx="839196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46"/>
          <p:cNvSpPr txBox="1"/>
          <p:nvPr>
            <p:ph idx="2" type="body"/>
          </p:nvPr>
        </p:nvSpPr>
        <p:spPr>
          <a:xfrm>
            <a:off x="365760" y="3973680"/>
            <a:ext cx="839196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46"/>
          <p:cNvSpPr txBox="1"/>
          <p:nvPr>
            <p:ph idx="11" type="ftr"/>
          </p:nvPr>
        </p:nvSpPr>
        <p:spPr>
          <a:xfrm>
            <a:off x="942120" y="6369840"/>
            <a:ext cx="5761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6"/>
          <p:cNvSpPr txBox="1"/>
          <p:nvPr>
            <p:ph idx="10" type="dt"/>
          </p:nvPr>
        </p:nvSpPr>
        <p:spPr>
          <a:xfrm>
            <a:off x="55440" y="6369840"/>
            <a:ext cx="883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36000" spcFirstLastPara="1" rIns="72000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7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7"/>
          <p:cNvSpPr txBox="1"/>
          <p:nvPr>
            <p:ph idx="1" type="body"/>
          </p:nvPr>
        </p:nvSpPr>
        <p:spPr>
          <a:xfrm>
            <a:off x="365760" y="156456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47"/>
          <p:cNvSpPr txBox="1"/>
          <p:nvPr>
            <p:ph idx="2" type="body"/>
          </p:nvPr>
        </p:nvSpPr>
        <p:spPr>
          <a:xfrm>
            <a:off x="4665960" y="156456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47"/>
          <p:cNvSpPr txBox="1"/>
          <p:nvPr>
            <p:ph idx="3" type="body"/>
          </p:nvPr>
        </p:nvSpPr>
        <p:spPr>
          <a:xfrm>
            <a:off x="365760" y="397368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47"/>
          <p:cNvSpPr txBox="1"/>
          <p:nvPr>
            <p:ph idx="4" type="body"/>
          </p:nvPr>
        </p:nvSpPr>
        <p:spPr>
          <a:xfrm>
            <a:off x="4665960" y="397368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7"/>
          <p:cNvSpPr txBox="1"/>
          <p:nvPr>
            <p:ph idx="11" type="ftr"/>
          </p:nvPr>
        </p:nvSpPr>
        <p:spPr>
          <a:xfrm>
            <a:off x="942120" y="6369840"/>
            <a:ext cx="5761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7"/>
          <p:cNvSpPr txBox="1"/>
          <p:nvPr>
            <p:ph idx="10" type="dt"/>
          </p:nvPr>
        </p:nvSpPr>
        <p:spPr>
          <a:xfrm>
            <a:off x="55440" y="6369840"/>
            <a:ext cx="883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36000" spcFirstLastPara="1" rIns="72000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8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48"/>
          <p:cNvSpPr txBox="1"/>
          <p:nvPr>
            <p:ph idx="1" type="body"/>
          </p:nvPr>
        </p:nvSpPr>
        <p:spPr>
          <a:xfrm>
            <a:off x="365760" y="1564560"/>
            <a:ext cx="27018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48"/>
          <p:cNvSpPr txBox="1"/>
          <p:nvPr>
            <p:ph idx="2" type="body"/>
          </p:nvPr>
        </p:nvSpPr>
        <p:spPr>
          <a:xfrm>
            <a:off x="3202920" y="1564560"/>
            <a:ext cx="27018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48"/>
          <p:cNvSpPr txBox="1"/>
          <p:nvPr>
            <p:ph idx="3" type="body"/>
          </p:nvPr>
        </p:nvSpPr>
        <p:spPr>
          <a:xfrm>
            <a:off x="6040440" y="1564560"/>
            <a:ext cx="27018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48"/>
          <p:cNvSpPr txBox="1"/>
          <p:nvPr>
            <p:ph idx="4" type="body"/>
          </p:nvPr>
        </p:nvSpPr>
        <p:spPr>
          <a:xfrm>
            <a:off x="365760" y="3973680"/>
            <a:ext cx="27018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48"/>
          <p:cNvSpPr txBox="1"/>
          <p:nvPr>
            <p:ph idx="5" type="body"/>
          </p:nvPr>
        </p:nvSpPr>
        <p:spPr>
          <a:xfrm>
            <a:off x="3202920" y="3973680"/>
            <a:ext cx="27018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48"/>
          <p:cNvSpPr txBox="1"/>
          <p:nvPr>
            <p:ph idx="6" type="body"/>
          </p:nvPr>
        </p:nvSpPr>
        <p:spPr>
          <a:xfrm>
            <a:off x="6040440" y="3973680"/>
            <a:ext cx="27018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48"/>
          <p:cNvSpPr txBox="1"/>
          <p:nvPr>
            <p:ph idx="11" type="ftr"/>
          </p:nvPr>
        </p:nvSpPr>
        <p:spPr>
          <a:xfrm>
            <a:off x="942120" y="6369840"/>
            <a:ext cx="5761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8"/>
          <p:cNvSpPr txBox="1"/>
          <p:nvPr>
            <p:ph idx="10" type="dt"/>
          </p:nvPr>
        </p:nvSpPr>
        <p:spPr>
          <a:xfrm>
            <a:off x="55440" y="6369840"/>
            <a:ext cx="883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36000" spcFirstLastPara="1" rIns="72000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9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49"/>
          <p:cNvSpPr txBox="1"/>
          <p:nvPr>
            <p:ph idx="1" type="subTitle"/>
          </p:nvPr>
        </p:nvSpPr>
        <p:spPr>
          <a:xfrm>
            <a:off x="365760" y="1564560"/>
            <a:ext cx="8391960" cy="4611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0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50"/>
          <p:cNvSpPr txBox="1"/>
          <p:nvPr>
            <p:ph idx="1" type="body"/>
          </p:nvPr>
        </p:nvSpPr>
        <p:spPr>
          <a:xfrm>
            <a:off x="365760" y="1564560"/>
            <a:ext cx="8391960" cy="4611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1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51"/>
          <p:cNvSpPr txBox="1"/>
          <p:nvPr>
            <p:ph idx="1" type="body"/>
          </p:nvPr>
        </p:nvSpPr>
        <p:spPr>
          <a:xfrm>
            <a:off x="365760" y="1564560"/>
            <a:ext cx="4095000" cy="4611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51"/>
          <p:cNvSpPr txBox="1"/>
          <p:nvPr>
            <p:ph idx="2" type="body"/>
          </p:nvPr>
        </p:nvSpPr>
        <p:spPr>
          <a:xfrm>
            <a:off x="4665960" y="1564560"/>
            <a:ext cx="4095000" cy="4611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2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3"/>
          <p:cNvSpPr txBox="1"/>
          <p:nvPr>
            <p:ph idx="1" type="subTitle"/>
          </p:nvPr>
        </p:nvSpPr>
        <p:spPr>
          <a:xfrm>
            <a:off x="365760" y="0"/>
            <a:ext cx="8391960" cy="6100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4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54"/>
          <p:cNvSpPr txBox="1"/>
          <p:nvPr>
            <p:ph idx="1" type="body"/>
          </p:nvPr>
        </p:nvSpPr>
        <p:spPr>
          <a:xfrm>
            <a:off x="365760" y="156456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54"/>
          <p:cNvSpPr txBox="1"/>
          <p:nvPr>
            <p:ph idx="2" type="body"/>
          </p:nvPr>
        </p:nvSpPr>
        <p:spPr>
          <a:xfrm>
            <a:off x="4665960" y="1564560"/>
            <a:ext cx="4095000" cy="4611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54"/>
          <p:cNvSpPr txBox="1"/>
          <p:nvPr>
            <p:ph idx="3" type="body"/>
          </p:nvPr>
        </p:nvSpPr>
        <p:spPr>
          <a:xfrm>
            <a:off x="365760" y="397368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8"/>
          <p:cNvSpPr txBox="1"/>
          <p:nvPr>
            <p:ph idx="11" type="ftr"/>
          </p:nvPr>
        </p:nvSpPr>
        <p:spPr>
          <a:xfrm>
            <a:off x="942120" y="6369840"/>
            <a:ext cx="5761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8"/>
          <p:cNvSpPr txBox="1"/>
          <p:nvPr>
            <p:ph idx="10" type="dt"/>
          </p:nvPr>
        </p:nvSpPr>
        <p:spPr>
          <a:xfrm>
            <a:off x="55440" y="6369840"/>
            <a:ext cx="883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36000" spcFirstLastPara="1" rIns="72000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5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55"/>
          <p:cNvSpPr txBox="1"/>
          <p:nvPr>
            <p:ph idx="1" type="body"/>
          </p:nvPr>
        </p:nvSpPr>
        <p:spPr>
          <a:xfrm>
            <a:off x="365760" y="1564560"/>
            <a:ext cx="4095000" cy="4611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55"/>
          <p:cNvSpPr txBox="1"/>
          <p:nvPr>
            <p:ph idx="2" type="body"/>
          </p:nvPr>
        </p:nvSpPr>
        <p:spPr>
          <a:xfrm>
            <a:off x="4665960" y="156456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55"/>
          <p:cNvSpPr txBox="1"/>
          <p:nvPr>
            <p:ph idx="3" type="body"/>
          </p:nvPr>
        </p:nvSpPr>
        <p:spPr>
          <a:xfrm>
            <a:off x="4665960" y="397368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6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56"/>
          <p:cNvSpPr txBox="1"/>
          <p:nvPr>
            <p:ph idx="1" type="body"/>
          </p:nvPr>
        </p:nvSpPr>
        <p:spPr>
          <a:xfrm>
            <a:off x="365760" y="156456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56"/>
          <p:cNvSpPr txBox="1"/>
          <p:nvPr>
            <p:ph idx="2" type="body"/>
          </p:nvPr>
        </p:nvSpPr>
        <p:spPr>
          <a:xfrm>
            <a:off x="4665960" y="156456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56"/>
          <p:cNvSpPr txBox="1"/>
          <p:nvPr>
            <p:ph idx="3" type="body"/>
          </p:nvPr>
        </p:nvSpPr>
        <p:spPr>
          <a:xfrm>
            <a:off x="365760" y="3973680"/>
            <a:ext cx="839196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7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57"/>
          <p:cNvSpPr txBox="1"/>
          <p:nvPr>
            <p:ph idx="1" type="body"/>
          </p:nvPr>
        </p:nvSpPr>
        <p:spPr>
          <a:xfrm>
            <a:off x="365760" y="1564560"/>
            <a:ext cx="839196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57"/>
          <p:cNvSpPr txBox="1"/>
          <p:nvPr>
            <p:ph idx="2" type="body"/>
          </p:nvPr>
        </p:nvSpPr>
        <p:spPr>
          <a:xfrm>
            <a:off x="365760" y="3973680"/>
            <a:ext cx="839196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8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58"/>
          <p:cNvSpPr txBox="1"/>
          <p:nvPr>
            <p:ph idx="1" type="body"/>
          </p:nvPr>
        </p:nvSpPr>
        <p:spPr>
          <a:xfrm>
            <a:off x="365760" y="156456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p58"/>
          <p:cNvSpPr txBox="1"/>
          <p:nvPr>
            <p:ph idx="2" type="body"/>
          </p:nvPr>
        </p:nvSpPr>
        <p:spPr>
          <a:xfrm>
            <a:off x="4665960" y="156456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58"/>
          <p:cNvSpPr txBox="1"/>
          <p:nvPr>
            <p:ph idx="3" type="body"/>
          </p:nvPr>
        </p:nvSpPr>
        <p:spPr>
          <a:xfrm>
            <a:off x="365760" y="397368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2" name="Google Shape;132;p58"/>
          <p:cNvSpPr txBox="1"/>
          <p:nvPr>
            <p:ph idx="4" type="body"/>
          </p:nvPr>
        </p:nvSpPr>
        <p:spPr>
          <a:xfrm>
            <a:off x="4665960" y="397368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9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59"/>
          <p:cNvSpPr txBox="1"/>
          <p:nvPr>
            <p:ph idx="1" type="body"/>
          </p:nvPr>
        </p:nvSpPr>
        <p:spPr>
          <a:xfrm>
            <a:off x="365760" y="1564560"/>
            <a:ext cx="27018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" name="Google Shape;136;p59"/>
          <p:cNvSpPr txBox="1"/>
          <p:nvPr>
            <p:ph idx="2" type="body"/>
          </p:nvPr>
        </p:nvSpPr>
        <p:spPr>
          <a:xfrm>
            <a:off x="3202920" y="1564560"/>
            <a:ext cx="27018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59"/>
          <p:cNvSpPr txBox="1"/>
          <p:nvPr>
            <p:ph idx="3" type="body"/>
          </p:nvPr>
        </p:nvSpPr>
        <p:spPr>
          <a:xfrm>
            <a:off x="6040440" y="1564560"/>
            <a:ext cx="27018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59"/>
          <p:cNvSpPr txBox="1"/>
          <p:nvPr>
            <p:ph idx="4" type="body"/>
          </p:nvPr>
        </p:nvSpPr>
        <p:spPr>
          <a:xfrm>
            <a:off x="365760" y="3973680"/>
            <a:ext cx="27018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9" name="Google Shape;139;p59"/>
          <p:cNvSpPr txBox="1"/>
          <p:nvPr>
            <p:ph idx="5" type="body"/>
          </p:nvPr>
        </p:nvSpPr>
        <p:spPr>
          <a:xfrm>
            <a:off x="3202920" y="3973680"/>
            <a:ext cx="27018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" name="Google Shape;140;p59"/>
          <p:cNvSpPr txBox="1"/>
          <p:nvPr>
            <p:ph idx="6" type="body"/>
          </p:nvPr>
        </p:nvSpPr>
        <p:spPr>
          <a:xfrm>
            <a:off x="6040440" y="3973680"/>
            <a:ext cx="27018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7"/>
          <p:cNvSpPr txBox="1"/>
          <p:nvPr>
            <p:ph idx="11" type="ftr"/>
          </p:nvPr>
        </p:nvSpPr>
        <p:spPr>
          <a:xfrm>
            <a:off x="1602720" y="6369840"/>
            <a:ext cx="5761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37"/>
          <p:cNvSpPr txBox="1"/>
          <p:nvPr>
            <p:ph idx="12" type="sldNum"/>
          </p:nvPr>
        </p:nvSpPr>
        <p:spPr>
          <a:xfrm>
            <a:off x="8371440" y="6378840"/>
            <a:ext cx="591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52" name="Google Shape;152;p37"/>
          <p:cNvSpPr txBox="1"/>
          <p:nvPr>
            <p:ph idx="10" type="dt"/>
          </p:nvPr>
        </p:nvSpPr>
        <p:spPr>
          <a:xfrm>
            <a:off x="716040" y="6369840"/>
            <a:ext cx="883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36000" spcFirstLastPara="1" rIns="72000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0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60"/>
          <p:cNvSpPr txBox="1"/>
          <p:nvPr>
            <p:ph idx="1" type="subTitle"/>
          </p:nvPr>
        </p:nvSpPr>
        <p:spPr>
          <a:xfrm>
            <a:off x="365760" y="1564560"/>
            <a:ext cx="8391960" cy="4611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60"/>
          <p:cNvSpPr txBox="1"/>
          <p:nvPr>
            <p:ph idx="11" type="ftr"/>
          </p:nvPr>
        </p:nvSpPr>
        <p:spPr>
          <a:xfrm>
            <a:off x="1602720" y="6369840"/>
            <a:ext cx="5761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60"/>
          <p:cNvSpPr txBox="1"/>
          <p:nvPr>
            <p:ph idx="12" type="sldNum"/>
          </p:nvPr>
        </p:nvSpPr>
        <p:spPr>
          <a:xfrm>
            <a:off x="8371440" y="6378840"/>
            <a:ext cx="591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58" name="Google Shape;158;p60"/>
          <p:cNvSpPr txBox="1"/>
          <p:nvPr>
            <p:ph idx="10" type="dt"/>
          </p:nvPr>
        </p:nvSpPr>
        <p:spPr>
          <a:xfrm>
            <a:off x="716040" y="6369840"/>
            <a:ext cx="883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36000" spcFirstLastPara="1" rIns="72000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1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61"/>
          <p:cNvSpPr txBox="1"/>
          <p:nvPr>
            <p:ph idx="1" type="body"/>
          </p:nvPr>
        </p:nvSpPr>
        <p:spPr>
          <a:xfrm>
            <a:off x="365760" y="1564560"/>
            <a:ext cx="8391960" cy="4611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" name="Google Shape;162;p61"/>
          <p:cNvSpPr txBox="1"/>
          <p:nvPr>
            <p:ph idx="11" type="ftr"/>
          </p:nvPr>
        </p:nvSpPr>
        <p:spPr>
          <a:xfrm>
            <a:off x="1602720" y="6369840"/>
            <a:ext cx="5761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61"/>
          <p:cNvSpPr txBox="1"/>
          <p:nvPr>
            <p:ph idx="12" type="sldNum"/>
          </p:nvPr>
        </p:nvSpPr>
        <p:spPr>
          <a:xfrm>
            <a:off x="8371440" y="6378840"/>
            <a:ext cx="591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64" name="Google Shape;164;p61"/>
          <p:cNvSpPr txBox="1"/>
          <p:nvPr>
            <p:ph idx="10" type="dt"/>
          </p:nvPr>
        </p:nvSpPr>
        <p:spPr>
          <a:xfrm>
            <a:off x="716040" y="6369840"/>
            <a:ext cx="883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36000" spcFirstLastPara="1" rIns="72000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2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62"/>
          <p:cNvSpPr txBox="1"/>
          <p:nvPr>
            <p:ph idx="1" type="body"/>
          </p:nvPr>
        </p:nvSpPr>
        <p:spPr>
          <a:xfrm>
            <a:off x="365760" y="1564560"/>
            <a:ext cx="4095000" cy="4611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8" name="Google Shape;168;p62"/>
          <p:cNvSpPr txBox="1"/>
          <p:nvPr>
            <p:ph idx="2" type="body"/>
          </p:nvPr>
        </p:nvSpPr>
        <p:spPr>
          <a:xfrm>
            <a:off x="4665960" y="1564560"/>
            <a:ext cx="4095000" cy="4611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9" name="Google Shape;169;p62"/>
          <p:cNvSpPr txBox="1"/>
          <p:nvPr>
            <p:ph idx="11" type="ftr"/>
          </p:nvPr>
        </p:nvSpPr>
        <p:spPr>
          <a:xfrm>
            <a:off x="1602720" y="6369840"/>
            <a:ext cx="5761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62"/>
          <p:cNvSpPr txBox="1"/>
          <p:nvPr>
            <p:ph idx="12" type="sldNum"/>
          </p:nvPr>
        </p:nvSpPr>
        <p:spPr>
          <a:xfrm>
            <a:off x="8371440" y="6378840"/>
            <a:ext cx="591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71" name="Google Shape;171;p62"/>
          <p:cNvSpPr txBox="1"/>
          <p:nvPr>
            <p:ph idx="10" type="dt"/>
          </p:nvPr>
        </p:nvSpPr>
        <p:spPr>
          <a:xfrm>
            <a:off x="716040" y="6369840"/>
            <a:ext cx="883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36000" spcFirstLastPara="1" rIns="72000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3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63"/>
          <p:cNvSpPr txBox="1"/>
          <p:nvPr>
            <p:ph idx="11" type="ftr"/>
          </p:nvPr>
        </p:nvSpPr>
        <p:spPr>
          <a:xfrm>
            <a:off x="1602720" y="6369840"/>
            <a:ext cx="5761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63"/>
          <p:cNvSpPr txBox="1"/>
          <p:nvPr>
            <p:ph idx="12" type="sldNum"/>
          </p:nvPr>
        </p:nvSpPr>
        <p:spPr>
          <a:xfrm>
            <a:off x="8371440" y="6378840"/>
            <a:ext cx="591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76" name="Google Shape;176;p63"/>
          <p:cNvSpPr txBox="1"/>
          <p:nvPr>
            <p:ph idx="10" type="dt"/>
          </p:nvPr>
        </p:nvSpPr>
        <p:spPr>
          <a:xfrm>
            <a:off x="716040" y="6369840"/>
            <a:ext cx="883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36000" spcFirstLastPara="1" rIns="72000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9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9"/>
          <p:cNvSpPr txBox="1"/>
          <p:nvPr>
            <p:ph idx="1" type="body"/>
          </p:nvPr>
        </p:nvSpPr>
        <p:spPr>
          <a:xfrm>
            <a:off x="365760" y="1564560"/>
            <a:ext cx="8391960" cy="4611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39"/>
          <p:cNvSpPr txBox="1"/>
          <p:nvPr>
            <p:ph idx="11" type="ftr"/>
          </p:nvPr>
        </p:nvSpPr>
        <p:spPr>
          <a:xfrm>
            <a:off x="942120" y="6369840"/>
            <a:ext cx="5761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9"/>
          <p:cNvSpPr txBox="1"/>
          <p:nvPr>
            <p:ph idx="10" type="dt"/>
          </p:nvPr>
        </p:nvSpPr>
        <p:spPr>
          <a:xfrm>
            <a:off x="55440" y="6369840"/>
            <a:ext cx="883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36000" spcFirstLastPara="1" rIns="72000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4"/>
          <p:cNvSpPr txBox="1"/>
          <p:nvPr>
            <p:ph idx="1" type="subTitle"/>
          </p:nvPr>
        </p:nvSpPr>
        <p:spPr>
          <a:xfrm>
            <a:off x="365760" y="0"/>
            <a:ext cx="8391960" cy="6100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9" name="Google Shape;179;p64"/>
          <p:cNvSpPr txBox="1"/>
          <p:nvPr>
            <p:ph idx="11" type="ftr"/>
          </p:nvPr>
        </p:nvSpPr>
        <p:spPr>
          <a:xfrm>
            <a:off x="1602720" y="6369840"/>
            <a:ext cx="5761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64"/>
          <p:cNvSpPr txBox="1"/>
          <p:nvPr>
            <p:ph idx="12" type="sldNum"/>
          </p:nvPr>
        </p:nvSpPr>
        <p:spPr>
          <a:xfrm>
            <a:off x="8371440" y="6378840"/>
            <a:ext cx="591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81" name="Google Shape;181;p64"/>
          <p:cNvSpPr txBox="1"/>
          <p:nvPr>
            <p:ph idx="10" type="dt"/>
          </p:nvPr>
        </p:nvSpPr>
        <p:spPr>
          <a:xfrm>
            <a:off x="716040" y="6369840"/>
            <a:ext cx="883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36000" spcFirstLastPara="1" rIns="72000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5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65"/>
          <p:cNvSpPr txBox="1"/>
          <p:nvPr>
            <p:ph idx="1" type="body"/>
          </p:nvPr>
        </p:nvSpPr>
        <p:spPr>
          <a:xfrm>
            <a:off x="365760" y="156456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" name="Google Shape;185;p65"/>
          <p:cNvSpPr txBox="1"/>
          <p:nvPr>
            <p:ph idx="2" type="body"/>
          </p:nvPr>
        </p:nvSpPr>
        <p:spPr>
          <a:xfrm>
            <a:off x="4665960" y="1564560"/>
            <a:ext cx="4095000" cy="4611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" name="Google Shape;186;p65"/>
          <p:cNvSpPr txBox="1"/>
          <p:nvPr>
            <p:ph idx="3" type="body"/>
          </p:nvPr>
        </p:nvSpPr>
        <p:spPr>
          <a:xfrm>
            <a:off x="365760" y="397368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" name="Google Shape;187;p65"/>
          <p:cNvSpPr txBox="1"/>
          <p:nvPr>
            <p:ph idx="11" type="ftr"/>
          </p:nvPr>
        </p:nvSpPr>
        <p:spPr>
          <a:xfrm>
            <a:off x="1602720" y="6369840"/>
            <a:ext cx="5761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65"/>
          <p:cNvSpPr txBox="1"/>
          <p:nvPr>
            <p:ph idx="12" type="sldNum"/>
          </p:nvPr>
        </p:nvSpPr>
        <p:spPr>
          <a:xfrm>
            <a:off x="8371440" y="6378840"/>
            <a:ext cx="591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89" name="Google Shape;189;p65"/>
          <p:cNvSpPr txBox="1"/>
          <p:nvPr>
            <p:ph idx="10" type="dt"/>
          </p:nvPr>
        </p:nvSpPr>
        <p:spPr>
          <a:xfrm>
            <a:off x="716040" y="6369840"/>
            <a:ext cx="883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36000" spcFirstLastPara="1" rIns="72000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6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66"/>
          <p:cNvSpPr txBox="1"/>
          <p:nvPr>
            <p:ph idx="1" type="body"/>
          </p:nvPr>
        </p:nvSpPr>
        <p:spPr>
          <a:xfrm>
            <a:off x="365760" y="1564560"/>
            <a:ext cx="4095000" cy="4611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3" name="Google Shape;193;p66"/>
          <p:cNvSpPr txBox="1"/>
          <p:nvPr>
            <p:ph idx="2" type="body"/>
          </p:nvPr>
        </p:nvSpPr>
        <p:spPr>
          <a:xfrm>
            <a:off x="4665960" y="156456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p66"/>
          <p:cNvSpPr txBox="1"/>
          <p:nvPr>
            <p:ph idx="3" type="body"/>
          </p:nvPr>
        </p:nvSpPr>
        <p:spPr>
          <a:xfrm>
            <a:off x="4665960" y="397368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5" name="Google Shape;195;p66"/>
          <p:cNvSpPr txBox="1"/>
          <p:nvPr>
            <p:ph idx="11" type="ftr"/>
          </p:nvPr>
        </p:nvSpPr>
        <p:spPr>
          <a:xfrm>
            <a:off x="1602720" y="6369840"/>
            <a:ext cx="5761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66"/>
          <p:cNvSpPr txBox="1"/>
          <p:nvPr>
            <p:ph idx="12" type="sldNum"/>
          </p:nvPr>
        </p:nvSpPr>
        <p:spPr>
          <a:xfrm>
            <a:off x="8371440" y="6378840"/>
            <a:ext cx="591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97" name="Google Shape;197;p66"/>
          <p:cNvSpPr txBox="1"/>
          <p:nvPr>
            <p:ph idx="10" type="dt"/>
          </p:nvPr>
        </p:nvSpPr>
        <p:spPr>
          <a:xfrm>
            <a:off x="716040" y="6369840"/>
            <a:ext cx="883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36000" spcFirstLastPara="1" rIns="72000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7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67"/>
          <p:cNvSpPr txBox="1"/>
          <p:nvPr>
            <p:ph idx="1" type="body"/>
          </p:nvPr>
        </p:nvSpPr>
        <p:spPr>
          <a:xfrm>
            <a:off x="365760" y="156456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1" name="Google Shape;201;p67"/>
          <p:cNvSpPr txBox="1"/>
          <p:nvPr>
            <p:ph idx="2" type="body"/>
          </p:nvPr>
        </p:nvSpPr>
        <p:spPr>
          <a:xfrm>
            <a:off x="4665960" y="156456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2" name="Google Shape;202;p67"/>
          <p:cNvSpPr txBox="1"/>
          <p:nvPr>
            <p:ph idx="3" type="body"/>
          </p:nvPr>
        </p:nvSpPr>
        <p:spPr>
          <a:xfrm>
            <a:off x="365760" y="3973680"/>
            <a:ext cx="839196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" name="Google Shape;203;p67"/>
          <p:cNvSpPr txBox="1"/>
          <p:nvPr>
            <p:ph idx="11" type="ftr"/>
          </p:nvPr>
        </p:nvSpPr>
        <p:spPr>
          <a:xfrm>
            <a:off x="1602720" y="6369840"/>
            <a:ext cx="5761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67"/>
          <p:cNvSpPr txBox="1"/>
          <p:nvPr>
            <p:ph idx="12" type="sldNum"/>
          </p:nvPr>
        </p:nvSpPr>
        <p:spPr>
          <a:xfrm>
            <a:off x="8371440" y="6378840"/>
            <a:ext cx="591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05" name="Google Shape;205;p67"/>
          <p:cNvSpPr txBox="1"/>
          <p:nvPr>
            <p:ph idx="10" type="dt"/>
          </p:nvPr>
        </p:nvSpPr>
        <p:spPr>
          <a:xfrm>
            <a:off x="716040" y="6369840"/>
            <a:ext cx="883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36000" spcFirstLastPara="1" rIns="72000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68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68"/>
          <p:cNvSpPr txBox="1"/>
          <p:nvPr>
            <p:ph idx="1" type="body"/>
          </p:nvPr>
        </p:nvSpPr>
        <p:spPr>
          <a:xfrm>
            <a:off x="365760" y="1564560"/>
            <a:ext cx="839196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9" name="Google Shape;209;p68"/>
          <p:cNvSpPr txBox="1"/>
          <p:nvPr>
            <p:ph idx="2" type="body"/>
          </p:nvPr>
        </p:nvSpPr>
        <p:spPr>
          <a:xfrm>
            <a:off x="365760" y="3973680"/>
            <a:ext cx="839196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0" name="Google Shape;210;p68"/>
          <p:cNvSpPr txBox="1"/>
          <p:nvPr>
            <p:ph idx="11" type="ftr"/>
          </p:nvPr>
        </p:nvSpPr>
        <p:spPr>
          <a:xfrm>
            <a:off x="1602720" y="6369840"/>
            <a:ext cx="5761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68"/>
          <p:cNvSpPr txBox="1"/>
          <p:nvPr>
            <p:ph idx="12" type="sldNum"/>
          </p:nvPr>
        </p:nvSpPr>
        <p:spPr>
          <a:xfrm>
            <a:off x="8371440" y="6378840"/>
            <a:ext cx="591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12" name="Google Shape;212;p68"/>
          <p:cNvSpPr txBox="1"/>
          <p:nvPr>
            <p:ph idx="10" type="dt"/>
          </p:nvPr>
        </p:nvSpPr>
        <p:spPr>
          <a:xfrm>
            <a:off x="716040" y="6369840"/>
            <a:ext cx="883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36000" spcFirstLastPara="1" rIns="72000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9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69"/>
          <p:cNvSpPr txBox="1"/>
          <p:nvPr>
            <p:ph idx="1" type="body"/>
          </p:nvPr>
        </p:nvSpPr>
        <p:spPr>
          <a:xfrm>
            <a:off x="365760" y="156456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6" name="Google Shape;216;p69"/>
          <p:cNvSpPr txBox="1"/>
          <p:nvPr>
            <p:ph idx="2" type="body"/>
          </p:nvPr>
        </p:nvSpPr>
        <p:spPr>
          <a:xfrm>
            <a:off x="4665960" y="156456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7" name="Google Shape;217;p69"/>
          <p:cNvSpPr txBox="1"/>
          <p:nvPr>
            <p:ph idx="3" type="body"/>
          </p:nvPr>
        </p:nvSpPr>
        <p:spPr>
          <a:xfrm>
            <a:off x="365760" y="397368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8" name="Google Shape;218;p69"/>
          <p:cNvSpPr txBox="1"/>
          <p:nvPr>
            <p:ph idx="4" type="body"/>
          </p:nvPr>
        </p:nvSpPr>
        <p:spPr>
          <a:xfrm>
            <a:off x="4665960" y="397368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9" name="Google Shape;219;p69"/>
          <p:cNvSpPr txBox="1"/>
          <p:nvPr>
            <p:ph idx="11" type="ftr"/>
          </p:nvPr>
        </p:nvSpPr>
        <p:spPr>
          <a:xfrm>
            <a:off x="1602720" y="6369840"/>
            <a:ext cx="5761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69"/>
          <p:cNvSpPr txBox="1"/>
          <p:nvPr>
            <p:ph idx="12" type="sldNum"/>
          </p:nvPr>
        </p:nvSpPr>
        <p:spPr>
          <a:xfrm>
            <a:off x="8371440" y="6378840"/>
            <a:ext cx="591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21" name="Google Shape;221;p69"/>
          <p:cNvSpPr txBox="1"/>
          <p:nvPr>
            <p:ph idx="10" type="dt"/>
          </p:nvPr>
        </p:nvSpPr>
        <p:spPr>
          <a:xfrm>
            <a:off x="716040" y="6369840"/>
            <a:ext cx="883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36000" spcFirstLastPara="1" rIns="72000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0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70"/>
          <p:cNvSpPr txBox="1"/>
          <p:nvPr>
            <p:ph idx="1" type="body"/>
          </p:nvPr>
        </p:nvSpPr>
        <p:spPr>
          <a:xfrm>
            <a:off x="365760" y="1564560"/>
            <a:ext cx="27018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" name="Google Shape;225;p70"/>
          <p:cNvSpPr txBox="1"/>
          <p:nvPr>
            <p:ph idx="2" type="body"/>
          </p:nvPr>
        </p:nvSpPr>
        <p:spPr>
          <a:xfrm>
            <a:off x="3202920" y="1564560"/>
            <a:ext cx="27018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6" name="Google Shape;226;p70"/>
          <p:cNvSpPr txBox="1"/>
          <p:nvPr>
            <p:ph idx="3" type="body"/>
          </p:nvPr>
        </p:nvSpPr>
        <p:spPr>
          <a:xfrm>
            <a:off x="6040440" y="1564560"/>
            <a:ext cx="27018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7" name="Google Shape;227;p70"/>
          <p:cNvSpPr txBox="1"/>
          <p:nvPr>
            <p:ph idx="4" type="body"/>
          </p:nvPr>
        </p:nvSpPr>
        <p:spPr>
          <a:xfrm>
            <a:off x="365760" y="3973680"/>
            <a:ext cx="27018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8" name="Google Shape;228;p70"/>
          <p:cNvSpPr txBox="1"/>
          <p:nvPr>
            <p:ph idx="5" type="body"/>
          </p:nvPr>
        </p:nvSpPr>
        <p:spPr>
          <a:xfrm>
            <a:off x="3202920" y="3973680"/>
            <a:ext cx="27018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9" name="Google Shape;229;p70"/>
          <p:cNvSpPr txBox="1"/>
          <p:nvPr>
            <p:ph idx="6" type="body"/>
          </p:nvPr>
        </p:nvSpPr>
        <p:spPr>
          <a:xfrm>
            <a:off x="6040440" y="3973680"/>
            <a:ext cx="27018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0" name="Google Shape;230;p70"/>
          <p:cNvSpPr txBox="1"/>
          <p:nvPr>
            <p:ph idx="11" type="ftr"/>
          </p:nvPr>
        </p:nvSpPr>
        <p:spPr>
          <a:xfrm>
            <a:off x="1602720" y="6369840"/>
            <a:ext cx="5761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70"/>
          <p:cNvSpPr txBox="1"/>
          <p:nvPr>
            <p:ph idx="12" type="sldNum"/>
          </p:nvPr>
        </p:nvSpPr>
        <p:spPr>
          <a:xfrm>
            <a:off x="8371440" y="6378840"/>
            <a:ext cx="591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sz="9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32" name="Google Shape;232;p70"/>
          <p:cNvSpPr txBox="1"/>
          <p:nvPr>
            <p:ph idx="10" type="dt"/>
          </p:nvPr>
        </p:nvSpPr>
        <p:spPr>
          <a:xfrm>
            <a:off x="716040" y="6369840"/>
            <a:ext cx="883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36000" spcFirstLastPara="1" rIns="72000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0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0"/>
          <p:cNvSpPr txBox="1"/>
          <p:nvPr>
            <p:ph idx="1" type="body"/>
          </p:nvPr>
        </p:nvSpPr>
        <p:spPr>
          <a:xfrm>
            <a:off x="365760" y="1564560"/>
            <a:ext cx="4095000" cy="4611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40"/>
          <p:cNvSpPr txBox="1"/>
          <p:nvPr>
            <p:ph idx="2" type="body"/>
          </p:nvPr>
        </p:nvSpPr>
        <p:spPr>
          <a:xfrm>
            <a:off x="4665960" y="1564560"/>
            <a:ext cx="4095000" cy="4611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40"/>
          <p:cNvSpPr txBox="1"/>
          <p:nvPr>
            <p:ph idx="11" type="ftr"/>
          </p:nvPr>
        </p:nvSpPr>
        <p:spPr>
          <a:xfrm>
            <a:off x="942120" y="6369840"/>
            <a:ext cx="5761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0"/>
          <p:cNvSpPr txBox="1"/>
          <p:nvPr>
            <p:ph idx="10" type="dt"/>
          </p:nvPr>
        </p:nvSpPr>
        <p:spPr>
          <a:xfrm>
            <a:off x="55440" y="6369840"/>
            <a:ext cx="883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36000" spcFirstLastPara="1" rIns="72000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1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1"/>
          <p:cNvSpPr txBox="1"/>
          <p:nvPr>
            <p:ph idx="11" type="ftr"/>
          </p:nvPr>
        </p:nvSpPr>
        <p:spPr>
          <a:xfrm>
            <a:off x="942120" y="6369840"/>
            <a:ext cx="5761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1"/>
          <p:cNvSpPr txBox="1"/>
          <p:nvPr>
            <p:ph idx="10" type="dt"/>
          </p:nvPr>
        </p:nvSpPr>
        <p:spPr>
          <a:xfrm>
            <a:off x="55440" y="6369840"/>
            <a:ext cx="883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36000" spcFirstLastPara="1" rIns="72000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2"/>
          <p:cNvSpPr txBox="1"/>
          <p:nvPr>
            <p:ph idx="1" type="subTitle"/>
          </p:nvPr>
        </p:nvSpPr>
        <p:spPr>
          <a:xfrm>
            <a:off x="365760" y="0"/>
            <a:ext cx="8391960" cy="6100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42"/>
          <p:cNvSpPr txBox="1"/>
          <p:nvPr>
            <p:ph idx="11" type="ftr"/>
          </p:nvPr>
        </p:nvSpPr>
        <p:spPr>
          <a:xfrm>
            <a:off x="942120" y="6369840"/>
            <a:ext cx="5761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2"/>
          <p:cNvSpPr txBox="1"/>
          <p:nvPr>
            <p:ph idx="10" type="dt"/>
          </p:nvPr>
        </p:nvSpPr>
        <p:spPr>
          <a:xfrm>
            <a:off x="55440" y="6369840"/>
            <a:ext cx="883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36000" spcFirstLastPara="1" rIns="72000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3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3"/>
          <p:cNvSpPr txBox="1"/>
          <p:nvPr>
            <p:ph idx="1" type="body"/>
          </p:nvPr>
        </p:nvSpPr>
        <p:spPr>
          <a:xfrm>
            <a:off x="365760" y="156456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43"/>
          <p:cNvSpPr txBox="1"/>
          <p:nvPr>
            <p:ph idx="2" type="body"/>
          </p:nvPr>
        </p:nvSpPr>
        <p:spPr>
          <a:xfrm>
            <a:off x="4665960" y="1564560"/>
            <a:ext cx="4095000" cy="4611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43"/>
          <p:cNvSpPr txBox="1"/>
          <p:nvPr>
            <p:ph idx="3" type="body"/>
          </p:nvPr>
        </p:nvSpPr>
        <p:spPr>
          <a:xfrm>
            <a:off x="365760" y="397368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43"/>
          <p:cNvSpPr txBox="1"/>
          <p:nvPr>
            <p:ph idx="11" type="ftr"/>
          </p:nvPr>
        </p:nvSpPr>
        <p:spPr>
          <a:xfrm>
            <a:off x="942120" y="6369840"/>
            <a:ext cx="5761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43"/>
          <p:cNvSpPr txBox="1"/>
          <p:nvPr>
            <p:ph idx="10" type="dt"/>
          </p:nvPr>
        </p:nvSpPr>
        <p:spPr>
          <a:xfrm>
            <a:off x="55440" y="6369840"/>
            <a:ext cx="883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36000" spcFirstLastPara="1" rIns="72000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4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4"/>
          <p:cNvSpPr txBox="1"/>
          <p:nvPr>
            <p:ph idx="1" type="body"/>
          </p:nvPr>
        </p:nvSpPr>
        <p:spPr>
          <a:xfrm>
            <a:off x="365760" y="1564560"/>
            <a:ext cx="4095000" cy="4611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44"/>
          <p:cNvSpPr txBox="1"/>
          <p:nvPr>
            <p:ph idx="2" type="body"/>
          </p:nvPr>
        </p:nvSpPr>
        <p:spPr>
          <a:xfrm>
            <a:off x="4665960" y="156456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44"/>
          <p:cNvSpPr txBox="1"/>
          <p:nvPr>
            <p:ph idx="3" type="body"/>
          </p:nvPr>
        </p:nvSpPr>
        <p:spPr>
          <a:xfrm>
            <a:off x="4665960" y="397368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44"/>
          <p:cNvSpPr txBox="1"/>
          <p:nvPr>
            <p:ph idx="11" type="ftr"/>
          </p:nvPr>
        </p:nvSpPr>
        <p:spPr>
          <a:xfrm>
            <a:off x="942120" y="6369840"/>
            <a:ext cx="5761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4"/>
          <p:cNvSpPr txBox="1"/>
          <p:nvPr>
            <p:ph idx="10" type="dt"/>
          </p:nvPr>
        </p:nvSpPr>
        <p:spPr>
          <a:xfrm>
            <a:off x="55440" y="6369840"/>
            <a:ext cx="883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36000" spcFirstLastPara="1" rIns="72000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5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5"/>
          <p:cNvSpPr txBox="1"/>
          <p:nvPr>
            <p:ph idx="1" type="body"/>
          </p:nvPr>
        </p:nvSpPr>
        <p:spPr>
          <a:xfrm>
            <a:off x="365760" y="156456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45"/>
          <p:cNvSpPr txBox="1"/>
          <p:nvPr>
            <p:ph idx="2" type="body"/>
          </p:nvPr>
        </p:nvSpPr>
        <p:spPr>
          <a:xfrm>
            <a:off x="4665960" y="1564560"/>
            <a:ext cx="409500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45"/>
          <p:cNvSpPr txBox="1"/>
          <p:nvPr>
            <p:ph idx="3" type="body"/>
          </p:nvPr>
        </p:nvSpPr>
        <p:spPr>
          <a:xfrm>
            <a:off x="365760" y="3973680"/>
            <a:ext cx="8391960" cy="2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45"/>
          <p:cNvSpPr txBox="1"/>
          <p:nvPr>
            <p:ph idx="11" type="ftr"/>
          </p:nvPr>
        </p:nvSpPr>
        <p:spPr>
          <a:xfrm>
            <a:off x="942120" y="6369840"/>
            <a:ext cx="5761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5"/>
          <p:cNvSpPr txBox="1"/>
          <p:nvPr>
            <p:ph idx="10" type="dt"/>
          </p:nvPr>
        </p:nvSpPr>
        <p:spPr>
          <a:xfrm>
            <a:off x="55440" y="6369840"/>
            <a:ext cx="883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36000" spcFirstLastPara="1" rIns="72000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E588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/>
          <p:nvPr/>
        </p:nvSpPr>
        <p:spPr>
          <a:xfrm>
            <a:off x="0" y="4192560"/>
            <a:ext cx="9143640" cy="2661840"/>
          </a:xfrm>
          <a:prstGeom prst="rect">
            <a:avLst/>
          </a:prstGeom>
          <a:solidFill>
            <a:schemeClr val="lt1">
              <a:alpha val="52941"/>
            </a:schemeClr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32"/>
          <p:cNvSpPr txBox="1"/>
          <p:nvPr>
            <p:ph type="title"/>
          </p:nvPr>
        </p:nvSpPr>
        <p:spPr>
          <a:xfrm>
            <a:off x="207360" y="4571640"/>
            <a:ext cx="8445960" cy="1377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32"/>
          <p:cNvSpPr/>
          <p:nvPr/>
        </p:nvSpPr>
        <p:spPr>
          <a:xfrm>
            <a:off x="727560" y="6357960"/>
            <a:ext cx="397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0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fr-FR" sz="10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32"/>
          <p:cNvSpPr txBox="1"/>
          <p:nvPr>
            <p:ph idx="11" type="ftr"/>
          </p:nvPr>
        </p:nvSpPr>
        <p:spPr>
          <a:xfrm>
            <a:off x="942120" y="6369840"/>
            <a:ext cx="5761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2"/>
          <p:cNvSpPr txBox="1"/>
          <p:nvPr>
            <p:ph idx="10" type="dt"/>
          </p:nvPr>
        </p:nvSpPr>
        <p:spPr>
          <a:xfrm>
            <a:off x="55440" y="6369840"/>
            <a:ext cx="883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36000" spcFirstLastPara="1" rIns="72000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5" name="Google Shape;15;p3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160" y="1800"/>
            <a:ext cx="9139320" cy="685404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2"/>
          <p:cNvSpPr txBox="1"/>
          <p:nvPr>
            <p:ph idx="1"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D403A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3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80" y="1080"/>
            <a:ext cx="9141840" cy="685584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4"/>
          <p:cNvSpPr txBox="1"/>
          <p:nvPr>
            <p:ph type="title"/>
          </p:nvPr>
        </p:nvSpPr>
        <p:spPr>
          <a:xfrm>
            <a:off x="751680" y="1924200"/>
            <a:ext cx="7620120" cy="3008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2" name="Google Shape;92;p34"/>
          <p:cNvSpPr txBox="1"/>
          <p:nvPr>
            <p:ph idx="1"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9152E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6"/>
          <p:cNvSpPr txBox="1"/>
          <p:nvPr>
            <p:ph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3" name="Google Shape;143;p36"/>
          <p:cNvSpPr txBox="1"/>
          <p:nvPr>
            <p:ph idx="1" type="body"/>
          </p:nvPr>
        </p:nvSpPr>
        <p:spPr>
          <a:xfrm>
            <a:off x="365760" y="1564560"/>
            <a:ext cx="8391960" cy="4611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" name="Google Shape;144;p36"/>
          <p:cNvSpPr txBox="1"/>
          <p:nvPr>
            <p:ph idx="12" type="sldNum"/>
          </p:nvPr>
        </p:nvSpPr>
        <p:spPr>
          <a:xfrm>
            <a:off x="8371440" y="6378840"/>
            <a:ext cx="591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5" name="Google Shape;145;p36"/>
          <p:cNvSpPr txBox="1"/>
          <p:nvPr>
            <p:ph idx="11" type="ftr"/>
          </p:nvPr>
        </p:nvSpPr>
        <p:spPr>
          <a:xfrm>
            <a:off x="1602720" y="6369840"/>
            <a:ext cx="5761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" name="Google Shape;146;p36"/>
          <p:cNvSpPr txBox="1"/>
          <p:nvPr>
            <p:ph idx="10" type="dt"/>
          </p:nvPr>
        </p:nvSpPr>
        <p:spPr>
          <a:xfrm>
            <a:off x="716040" y="6369840"/>
            <a:ext cx="8838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36000" spcFirstLastPara="1" rIns="72000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47" name="Google Shape;147;p36"/>
          <p:cNvPicPr preferRelativeResize="0"/>
          <p:nvPr/>
        </p:nvPicPr>
        <p:blipFill rotWithShape="1">
          <a:blip r:embed="rId1">
            <a:alphaModFix/>
          </a:blip>
          <a:srcRect b="16724" l="0" r="0" t="0"/>
          <a:stretch/>
        </p:blipFill>
        <p:spPr>
          <a:xfrm>
            <a:off x="267480" y="6282360"/>
            <a:ext cx="356040" cy="34848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36"/>
          <p:cNvSpPr/>
          <p:nvPr/>
        </p:nvSpPr>
        <p:spPr>
          <a:xfrm>
            <a:off x="1388160" y="6357960"/>
            <a:ext cx="397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0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fr-FR" sz="10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Relationship Id="rId4" Type="http://schemas.openxmlformats.org/officeDocument/2006/relationships/image" Target="../media/image16.jpg"/><Relationship Id="rId5" Type="http://schemas.openxmlformats.org/officeDocument/2006/relationships/image" Target="../media/image20.jpg"/><Relationship Id="rId6" Type="http://schemas.openxmlformats.org/officeDocument/2006/relationships/image" Target="../media/image15.jpg"/><Relationship Id="rId7" Type="http://schemas.openxmlformats.org/officeDocument/2006/relationships/image" Target="../media/image18.png"/><Relationship Id="rId8" Type="http://schemas.openxmlformats.org/officeDocument/2006/relationships/image" Target="../media/image4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hyperlink" Target="https://www.nature.com/articles/s41586-023-06578-4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observations.be/" TargetMode="External"/><Relationship Id="rId4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Relationship Id="rId4" Type="http://schemas.openxmlformats.org/officeDocument/2006/relationships/image" Target="../media/image2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<Relationship Id="rId3" Type="http://schemas.openxmlformats.org/officeDocument/2006/relationships/chart" Target="../charts/chart1.xml"/><Relationship Id="rId4" Type="http://schemas.openxmlformats.org/officeDocument/2006/relationships/image" Target="../media/image2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hyperlink" Target="https://volontariat.natagora.be/les-multi-sites/les-actualites-des-multisites/bilan-sb-2022" TargetMode="External"/><Relationship Id="rId6" Type="http://schemas.openxmlformats.org/officeDocument/2006/relationships/hyperlink" Target="https://volontariat.natagora.be/les-multi-sites/les-actualites-des-multisites/le-bilan-des-sauvetages-de-batraciens-2023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Relationship Id="rId4" Type="http://schemas.openxmlformats.org/officeDocument/2006/relationships/image" Target="../media/image2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png"/><Relationship Id="rId4" Type="http://schemas.openxmlformats.org/officeDocument/2006/relationships/hyperlink" Target="https://www.natagora.be/reaction-locale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jpg"/><Relationship Id="rId4" Type="http://schemas.openxmlformats.org/officeDocument/2006/relationships/hyperlink" Target="http://www.natagora.be/le-reseau-nature" TargetMode="External"/><Relationship Id="rId5" Type="http://schemas.openxmlformats.org/officeDocument/2006/relationships/image" Target="../media/image3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Relationship Id="rId4" Type="http://schemas.openxmlformats.org/officeDocument/2006/relationships/image" Target="../media/image48.png"/><Relationship Id="rId5" Type="http://schemas.openxmlformats.org/officeDocument/2006/relationships/image" Target="../media/image3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jpg"/><Relationship Id="rId4" Type="http://schemas.openxmlformats.org/officeDocument/2006/relationships/image" Target="../media/image45.jpg"/><Relationship Id="rId5" Type="http://schemas.openxmlformats.org/officeDocument/2006/relationships/image" Target="../media/image4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png"/><Relationship Id="rId4" Type="http://schemas.openxmlformats.org/officeDocument/2006/relationships/image" Target="../media/image44.jpg"/><Relationship Id="rId5" Type="http://schemas.openxmlformats.org/officeDocument/2006/relationships/image" Target="../media/image4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3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1.xml"/><Relationship Id="rId3" Type="http://schemas.openxmlformats.org/officeDocument/2006/relationships/hyperlink" Target="mailto:event@natagora.be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Relationship Id="rId4" Type="http://schemas.openxmlformats.org/officeDocument/2006/relationships/image" Target="../media/image17.jpg"/><Relationship Id="rId5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upture De Stock PNG Images | Vecteurs Et Fichiers PSD | Téléchargement  Gratuit Sur Pngtree" id="238" name="Google Shape;238;p1"/>
          <p:cNvPicPr preferRelativeResize="0"/>
          <p:nvPr/>
        </p:nvPicPr>
        <p:blipFill rotWithShape="1">
          <a:blip r:embed="rId3">
            <a:alphaModFix/>
          </a:blip>
          <a:srcRect b="18282" l="0" r="0" t="22248"/>
          <a:stretch/>
        </p:blipFill>
        <p:spPr>
          <a:xfrm>
            <a:off x="1435680" y="3202920"/>
            <a:ext cx="4004640" cy="149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 txBox="1"/>
          <p:nvPr>
            <p:ph idx="4294967295" type="title"/>
          </p:nvPr>
        </p:nvSpPr>
        <p:spPr>
          <a:xfrm>
            <a:off x="468360" y="1157760"/>
            <a:ext cx="5432760" cy="9903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omic Sans MS"/>
              <a:buNone/>
            </a:pPr>
            <a:r>
              <a:rPr b="0" i="0" lang="fr-FR" sz="300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Menaces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0"/>
          <p:cNvSpPr txBox="1"/>
          <p:nvPr>
            <p:ph idx="4294967295"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71680" y="7560"/>
            <a:ext cx="10286640" cy="68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0"/>
          <p:cNvSpPr/>
          <p:nvPr/>
        </p:nvSpPr>
        <p:spPr>
          <a:xfrm>
            <a:off x="283680" y="99504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35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Les principales menaces</a:t>
            </a:r>
            <a:endParaRPr b="0" sz="35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SC09565.JPG" id="320" name="Google Shape;32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320" y="549720"/>
            <a:ext cx="2360520" cy="17704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scontent-b-ams.xx.fbcdn.net/hphotos-prn1/40902_424778474838_5611735_n.jpg" id="321" name="Google Shape;321;p11"/>
          <p:cNvPicPr preferRelativeResize="0"/>
          <p:nvPr/>
        </p:nvPicPr>
        <p:blipFill rotWithShape="1">
          <a:blip r:embed="rId4">
            <a:alphaModFix/>
          </a:blip>
          <a:srcRect b="25801" l="23097" r="20201" t="23801"/>
          <a:stretch/>
        </p:blipFill>
        <p:spPr>
          <a:xfrm>
            <a:off x="712440" y="3310920"/>
            <a:ext cx="2408040" cy="1605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fbcdn-sphotos-b-a.akamaihd.net/hphotos-ak-frc3/226909_10150193727534839_287700_n.jpg" id="322" name="Google Shape;322;p11"/>
          <p:cNvPicPr preferRelativeResize="0"/>
          <p:nvPr/>
        </p:nvPicPr>
        <p:blipFill rotWithShape="1">
          <a:blip r:embed="rId5">
            <a:alphaModFix/>
          </a:blip>
          <a:srcRect b="21252" l="31501" r="32802" t="29920"/>
          <a:stretch/>
        </p:blipFill>
        <p:spPr>
          <a:xfrm>
            <a:off x="6442560" y="3310920"/>
            <a:ext cx="2174760" cy="19828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scontent-a-ams.xx.fbcdn.net/hphotos-ash2/253983_10150204487784839_6801748_n.jpg" id="323" name="Google Shape;323;p11"/>
          <p:cNvPicPr preferRelativeResize="0"/>
          <p:nvPr/>
        </p:nvPicPr>
        <p:blipFill rotWithShape="1">
          <a:blip r:embed="rId6">
            <a:alphaModFix/>
          </a:blip>
          <a:srcRect b="21599" l="27302" r="26498" t="25203"/>
          <a:stretch/>
        </p:blipFill>
        <p:spPr>
          <a:xfrm>
            <a:off x="3685680" y="4302360"/>
            <a:ext cx="2378160" cy="2053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1"/>
          <p:cNvSpPr/>
          <p:nvPr/>
        </p:nvSpPr>
        <p:spPr>
          <a:xfrm>
            <a:off x="5967360" y="2612520"/>
            <a:ext cx="2938680" cy="577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fr-FR" sz="32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Phase aquatique</a:t>
            </a:r>
            <a:endParaRPr b="0" sz="32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1"/>
          <p:cNvSpPr/>
          <p:nvPr/>
        </p:nvSpPr>
        <p:spPr>
          <a:xfrm>
            <a:off x="4062240" y="2248560"/>
            <a:ext cx="1132920" cy="821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 strike="noStrike">
                <a:solidFill>
                  <a:srgbClr val="F7E588"/>
                </a:solidFill>
                <a:latin typeface="Comic Sans MS"/>
                <a:ea typeface="Comic Sans MS"/>
                <a:cs typeface="Comic Sans MS"/>
                <a:sym typeface="Comic Sans MS"/>
              </a:rPr>
              <a:t>Cycle de vie</a:t>
            </a:r>
            <a:endParaRPr b="0" sz="24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1"/>
          <p:cNvSpPr/>
          <p:nvPr/>
        </p:nvSpPr>
        <p:spPr>
          <a:xfrm>
            <a:off x="292320" y="2524320"/>
            <a:ext cx="2938680" cy="577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fr-FR" sz="32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Phase</a:t>
            </a:r>
            <a:r>
              <a:rPr b="0" i="1" lang="fr-FR" sz="2800" strike="noStrike">
                <a:solidFill>
                  <a:srgbClr val="F7E588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b="0" i="1" lang="fr-FR" sz="32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terrestre</a:t>
            </a:r>
            <a:endParaRPr b="0" sz="32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Google Shape;327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35760" y="1404000"/>
            <a:ext cx="2495880" cy="25196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05238.JPG" id="328" name="Google Shape;328;p11"/>
          <p:cNvPicPr preferRelativeResize="0"/>
          <p:nvPr/>
        </p:nvPicPr>
        <p:blipFill rotWithShape="1">
          <a:blip r:embed="rId8">
            <a:alphaModFix/>
          </a:blip>
          <a:srcRect b="48948" l="30315" r="25590" t="6951"/>
          <a:stretch/>
        </p:blipFill>
        <p:spPr>
          <a:xfrm>
            <a:off x="6307200" y="530640"/>
            <a:ext cx="2337120" cy="175284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1"/>
          <p:cNvSpPr/>
          <p:nvPr/>
        </p:nvSpPr>
        <p:spPr>
          <a:xfrm>
            <a:off x="6442560" y="6113880"/>
            <a:ext cx="1725480" cy="242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fr-FR" sz="10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© Aurélie Robise</a:t>
            </a:r>
            <a:endParaRPr b="0" sz="10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1666567" y="6426123"/>
            <a:ext cx="645912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18/11/2023                Journée des organisateurs de sauvetage des batraciens –  </a:t>
            </a:r>
            <a:r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 déclin des amphibiens, une fatalité?</a:t>
            </a:r>
            <a:endParaRPr b="0" sz="1000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g. 2" id="335" name="Google Shape;33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4160" y="927360"/>
            <a:ext cx="7069680" cy="522972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12"/>
          <p:cNvSpPr/>
          <p:nvPr/>
        </p:nvSpPr>
        <p:spPr>
          <a:xfrm>
            <a:off x="757080" y="6148080"/>
            <a:ext cx="7437600" cy="242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fr-FR" sz="1000" u="sng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Ongoing declines for the world’s amphibians in the face of emerging threats</a:t>
            </a:r>
            <a:endParaRPr b="0" sz="10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2"/>
          <p:cNvSpPr/>
          <p:nvPr/>
        </p:nvSpPr>
        <p:spPr>
          <a:xfrm>
            <a:off x="737280" y="835920"/>
            <a:ext cx="7344360" cy="2329920"/>
          </a:xfrm>
          <a:prstGeom prst="rect">
            <a:avLst/>
          </a:prstGeom>
          <a:noFill/>
          <a:ln cap="flat" cmpd="sng" w="38100">
            <a:solidFill>
              <a:srgbClr val="F8931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2"/>
          <p:cNvSpPr/>
          <p:nvPr/>
        </p:nvSpPr>
        <p:spPr>
          <a:xfrm>
            <a:off x="5014440" y="2074680"/>
            <a:ext cx="442080" cy="25524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7E371"/>
          </a:solidFill>
          <a:ln cap="flat" cmpd="sng" w="12700">
            <a:solidFill>
              <a:srgbClr val="6F580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12"/>
          <p:cNvSpPr/>
          <p:nvPr/>
        </p:nvSpPr>
        <p:spPr>
          <a:xfrm>
            <a:off x="5485680" y="1879200"/>
            <a:ext cx="2133360" cy="63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1800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Perte et dégradation de l’habitat</a:t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2"/>
          <p:cNvSpPr/>
          <p:nvPr/>
        </p:nvSpPr>
        <p:spPr>
          <a:xfrm>
            <a:off x="5014440" y="3471480"/>
            <a:ext cx="442080" cy="25524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EDFF"/>
          </a:solidFill>
          <a:ln cap="flat" cmpd="sng" w="12700">
            <a:solidFill>
              <a:srgbClr val="6F580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12"/>
          <p:cNvSpPr/>
          <p:nvPr/>
        </p:nvSpPr>
        <p:spPr>
          <a:xfrm>
            <a:off x="5456880" y="3399120"/>
            <a:ext cx="2133360" cy="363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1800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Surexploitation</a:t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2"/>
          <p:cNvSpPr/>
          <p:nvPr/>
        </p:nvSpPr>
        <p:spPr>
          <a:xfrm>
            <a:off x="5014440" y="3799080"/>
            <a:ext cx="442080" cy="25524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A7AF5"/>
          </a:solidFill>
          <a:ln cap="flat" cmpd="sng" w="12700">
            <a:solidFill>
              <a:srgbClr val="6F580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2"/>
          <p:cNvSpPr/>
          <p:nvPr/>
        </p:nvSpPr>
        <p:spPr>
          <a:xfrm>
            <a:off x="5427360" y="3727080"/>
            <a:ext cx="2680920" cy="363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1800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Changements climatiques</a:t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2"/>
          <p:cNvSpPr/>
          <p:nvPr/>
        </p:nvSpPr>
        <p:spPr>
          <a:xfrm>
            <a:off x="757080" y="4424040"/>
            <a:ext cx="7344360" cy="59976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2"/>
          <p:cNvSpPr/>
          <p:nvPr/>
        </p:nvSpPr>
        <p:spPr>
          <a:xfrm>
            <a:off x="5014440" y="4665600"/>
            <a:ext cx="442080" cy="25524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6F580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2"/>
          <p:cNvSpPr/>
          <p:nvPr/>
        </p:nvSpPr>
        <p:spPr>
          <a:xfrm>
            <a:off x="5456880" y="4566960"/>
            <a:ext cx="2418480" cy="363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1800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Maladies émergentes</a:t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2"/>
          <p:cNvSpPr/>
          <p:nvPr/>
        </p:nvSpPr>
        <p:spPr>
          <a:xfrm>
            <a:off x="5014440" y="5115600"/>
            <a:ext cx="442080" cy="25524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169E1"/>
          </a:solidFill>
          <a:ln cap="flat" cmpd="sng" w="12700">
            <a:solidFill>
              <a:srgbClr val="6F580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2"/>
          <p:cNvSpPr/>
          <p:nvPr/>
        </p:nvSpPr>
        <p:spPr>
          <a:xfrm>
            <a:off x="5456880" y="5034960"/>
            <a:ext cx="2418480" cy="63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1800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Espèces exotiques envahissantes</a:t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2"/>
          <p:cNvSpPr/>
          <p:nvPr/>
        </p:nvSpPr>
        <p:spPr>
          <a:xfrm>
            <a:off x="1666567" y="6426123"/>
            <a:ext cx="645912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18/11/2023                Journée des organisateurs de sauvetage des batraciens –  </a:t>
            </a:r>
            <a:r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 déclin des amphibiens, une fatalité?</a:t>
            </a:r>
            <a:endParaRPr b="0" sz="1000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texte, capture d’écran, diagramme, ligne&#10;&#10;Description générée automatiquement" id="354" name="Google Shape;354;p13"/>
          <p:cNvPicPr preferRelativeResize="0"/>
          <p:nvPr/>
        </p:nvPicPr>
        <p:blipFill rotWithShape="1">
          <a:blip r:embed="rId3">
            <a:alphaModFix amt="34000"/>
          </a:blip>
          <a:srcRect b="0" l="0" r="0" t="0"/>
          <a:stretch/>
        </p:blipFill>
        <p:spPr>
          <a:xfrm>
            <a:off x="921240" y="681120"/>
            <a:ext cx="7301160" cy="56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13"/>
          <p:cNvSpPr/>
          <p:nvPr/>
        </p:nvSpPr>
        <p:spPr>
          <a:xfrm rot="-247800">
            <a:off x="1612080" y="2681640"/>
            <a:ext cx="6400440" cy="851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25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 menaces s’additionnent souvent les unes aux autres!</a:t>
            </a:r>
            <a:endParaRPr b="0" sz="25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13"/>
          <p:cNvSpPr/>
          <p:nvPr/>
        </p:nvSpPr>
        <p:spPr>
          <a:xfrm>
            <a:off x="1666567" y="6426123"/>
            <a:ext cx="645912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18/11/2023                Journée des organisateurs de sauvetage des batraciens –  </a:t>
            </a:r>
            <a:r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 déclin des amphibiens, une fatalité?</a:t>
            </a:r>
            <a:endParaRPr b="0" sz="1000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"/>
          <p:cNvSpPr txBox="1"/>
          <p:nvPr>
            <p:ph idx="4294967295" type="title"/>
          </p:nvPr>
        </p:nvSpPr>
        <p:spPr>
          <a:xfrm>
            <a:off x="375840" y="70776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E588"/>
              </a:buClr>
              <a:buSzPts val="3500"/>
              <a:buFont typeface="Calibri"/>
              <a:buNone/>
            </a:pPr>
            <a:r>
              <a:rPr b="0" i="0" lang="fr-FR" sz="35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Le déclin des amphibiens, une fatalité?</a:t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14"/>
          <p:cNvSpPr/>
          <p:nvPr/>
        </p:nvSpPr>
        <p:spPr>
          <a:xfrm>
            <a:off x="375840" y="2556360"/>
            <a:ext cx="8391960" cy="19267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33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Non!</a:t>
            </a:r>
            <a:endParaRPr b="0" sz="33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3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3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3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Il est possible d’agir concrètement.</a:t>
            </a:r>
            <a:endParaRPr b="1" sz="3300" strike="noStrike">
              <a:solidFill>
                <a:srgbClr val="FFFFFF"/>
              </a:solidFill>
            </a:endParaRPr>
          </a:p>
        </p:txBody>
      </p:sp>
      <p:sp>
        <p:nvSpPr>
          <p:cNvPr id="363" name="Google Shape;363;p14"/>
          <p:cNvSpPr/>
          <p:nvPr/>
        </p:nvSpPr>
        <p:spPr>
          <a:xfrm>
            <a:off x="1666567" y="6426123"/>
            <a:ext cx="645912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18/11/2023                Journée des organisateurs de sauvetage des batraciens –  </a:t>
            </a:r>
            <a:r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 déclin des amphibiens, une fatalité?</a:t>
            </a:r>
            <a:endParaRPr b="0" sz="1000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5"/>
          <p:cNvSpPr txBox="1"/>
          <p:nvPr>
            <p:ph idx="4294967295" type="title"/>
          </p:nvPr>
        </p:nvSpPr>
        <p:spPr>
          <a:xfrm>
            <a:off x="375840" y="621000"/>
            <a:ext cx="8391960" cy="743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E588"/>
              </a:buClr>
              <a:buSzPts val="3500"/>
              <a:buFont typeface="Calibri"/>
              <a:buNone/>
            </a:pPr>
            <a:r>
              <a:rPr b="0" i="0" lang="fr-FR" sz="35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Suivi et reporting</a:t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15"/>
          <p:cNvSpPr/>
          <p:nvPr/>
        </p:nvSpPr>
        <p:spPr>
          <a:xfrm>
            <a:off x="449640" y="1848600"/>
            <a:ext cx="8391960" cy="1091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25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Il est important de communiquer les observations réalisées!</a:t>
            </a:r>
            <a:endParaRPr b="0" sz="25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25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sz="25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25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Via </a:t>
            </a:r>
            <a:r>
              <a:rPr b="0" lang="fr-FR" sz="2500" u="sng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observations.be</a:t>
            </a:r>
            <a:endParaRPr b="0" sz="2500" strike="noStrike">
              <a:solidFill>
                <a:srgbClr val="F7E5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dessert, mangé&#10;&#10;Description générée automatiquement" id="370" name="Google Shape;370;p15"/>
          <p:cNvPicPr preferRelativeResize="0"/>
          <p:nvPr/>
        </p:nvPicPr>
        <p:blipFill rotWithShape="1">
          <a:blip r:embed="rId4">
            <a:alphaModFix/>
          </a:blip>
          <a:srcRect b="12799" l="9046" r="22438" t="3805"/>
          <a:stretch/>
        </p:blipFill>
        <p:spPr>
          <a:xfrm>
            <a:off x="5200560" y="3291840"/>
            <a:ext cx="3340440" cy="304956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15"/>
          <p:cNvSpPr/>
          <p:nvPr/>
        </p:nvSpPr>
        <p:spPr>
          <a:xfrm>
            <a:off x="7458480" y="5990760"/>
            <a:ext cx="1754280" cy="242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1000" strike="noStrike">
                <a:solidFill>
                  <a:srgbClr val="F7E588"/>
                </a:solidFill>
                <a:latin typeface="arial"/>
                <a:ea typeface="arial"/>
                <a:cs typeface="arial"/>
                <a:sym typeface="arial"/>
              </a:rPr>
              <a:t>© Frank Minette</a:t>
            </a:r>
            <a:endParaRPr b="0" sz="10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15"/>
          <p:cNvSpPr/>
          <p:nvPr/>
        </p:nvSpPr>
        <p:spPr>
          <a:xfrm>
            <a:off x="854640" y="3291840"/>
            <a:ext cx="3790800" cy="1232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25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Pour agir rapidement lorsqu’une nouvelle menace est détectée</a:t>
            </a:r>
            <a:endParaRPr b="0" sz="25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15"/>
          <p:cNvSpPr/>
          <p:nvPr/>
        </p:nvSpPr>
        <p:spPr>
          <a:xfrm>
            <a:off x="1666567" y="6426123"/>
            <a:ext cx="645912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18/11/2023                Journée des organisateurs de sauvetage des batraciens –  </a:t>
            </a:r>
            <a:r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 déclin des amphibiens, une fatalité?</a:t>
            </a:r>
            <a:endParaRPr b="0" sz="1000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6"/>
          <p:cNvSpPr txBox="1"/>
          <p:nvPr>
            <p:ph idx="4294967295" type="title"/>
          </p:nvPr>
        </p:nvSpPr>
        <p:spPr>
          <a:xfrm>
            <a:off x="375840" y="621000"/>
            <a:ext cx="8391960" cy="743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E588"/>
              </a:buClr>
              <a:buSzPts val="3500"/>
              <a:buFont typeface="Calibri"/>
              <a:buNone/>
            </a:pPr>
            <a:r>
              <a:rPr b="0" i="0" lang="fr-FR" sz="35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Suivi et reporting</a:t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16"/>
          <p:cNvSpPr/>
          <p:nvPr/>
        </p:nvSpPr>
        <p:spPr>
          <a:xfrm>
            <a:off x="1527480" y="1838880"/>
            <a:ext cx="7488360" cy="470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fr-FR" sz="25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Batrachochytrium salamandrivorans </a:t>
            </a:r>
            <a:r>
              <a:rPr b="0" lang="fr-FR" sz="25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(Bsal)</a:t>
            </a:r>
            <a:endParaRPr b="0" sz="25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5400" y="2871000"/>
            <a:ext cx="3472560" cy="2844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associée" id="381" name="Google Shape;38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0880" y="2906280"/>
            <a:ext cx="4160520" cy="277344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16"/>
          <p:cNvSpPr/>
          <p:nvPr/>
        </p:nvSpPr>
        <p:spPr>
          <a:xfrm rot="3063600">
            <a:off x="2714040" y="3425760"/>
            <a:ext cx="359640" cy="35964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B23214"/>
          </a:solidFill>
          <a:ln cap="flat" cmpd="sng" w="12700">
            <a:solidFill>
              <a:srgbClr val="B2321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7E5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16"/>
          <p:cNvSpPr/>
          <p:nvPr/>
        </p:nvSpPr>
        <p:spPr>
          <a:xfrm>
            <a:off x="5045400" y="5775480"/>
            <a:ext cx="458568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24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salamandre@natagora.be</a:t>
            </a:r>
            <a:endParaRPr b="0" sz="24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16"/>
          <p:cNvSpPr/>
          <p:nvPr/>
        </p:nvSpPr>
        <p:spPr>
          <a:xfrm>
            <a:off x="7389360" y="5397480"/>
            <a:ext cx="1754280" cy="242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1000" strike="noStrike">
                <a:solidFill>
                  <a:srgbClr val="F7E588"/>
                </a:solidFill>
                <a:latin typeface="arial"/>
                <a:ea typeface="arial"/>
                <a:cs typeface="arial"/>
                <a:sym typeface="arial"/>
              </a:rPr>
              <a:t>© </a:t>
            </a:r>
            <a:r>
              <a:rPr b="0" lang="fr-FR" sz="1000" strike="noStrike">
                <a:solidFill>
                  <a:srgbClr val="F7E588"/>
                </a:solidFill>
                <a:latin typeface="Corbel"/>
                <a:ea typeface="Corbel"/>
                <a:cs typeface="Corbel"/>
                <a:sym typeface="Corbel"/>
              </a:rPr>
              <a:t>van Mullekom</a:t>
            </a:r>
            <a:endParaRPr b="0" sz="10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16"/>
          <p:cNvSpPr/>
          <p:nvPr/>
        </p:nvSpPr>
        <p:spPr>
          <a:xfrm>
            <a:off x="1666567" y="6426123"/>
            <a:ext cx="645912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18/11/2023                Journée des organisateurs de sauvetage des batraciens –  </a:t>
            </a:r>
            <a:r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 déclin des amphibiens, une fatalité?</a:t>
            </a:r>
            <a:endParaRPr b="0" sz="1000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7"/>
          <p:cNvSpPr txBox="1"/>
          <p:nvPr>
            <p:ph idx="4294967295" type="title"/>
          </p:nvPr>
        </p:nvSpPr>
        <p:spPr>
          <a:xfrm>
            <a:off x="375840" y="621000"/>
            <a:ext cx="8391960" cy="743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E588"/>
              </a:buClr>
              <a:buSzPts val="3500"/>
              <a:buFont typeface="Calibri"/>
              <a:buNone/>
            </a:pPr>
            <a:r>
              <a:rPr b="0" i="0" lang="fr-FR" sz="35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Suivi et reporting</a:t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17"/>
          <p:cNvSpPr/>
          <p:nvPr/>
        </p:nvSpPr>
        <p:spPr>
          <a:xfrm>
            <a:off x="449640" y="1571760"/>
            <a:ext cx="8391960" cy="743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2409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Pour réaliser un suivi précis des populations et détecter les tendances</a:t>
            </a:r>
            <a:endParaRPr b="0" sz="2409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92" name="Google Shape;392;p17"/>
          <p:cNvGraphicFramePr/>
          <p:nvPr/>
        </p:nvGraphicFramePr>
        <p:xfrm>
          <a:off x="68760" y="2692800"/>
          <a:ext cx="4924080" cy="2992680"/>
        </p:xfrm>
        <a:graphic>
          <a:graphicData uri="http://schemas.openxmlformats.org/drawingml/2006/chart">
            <c:chart r:id="rId3"/>
          </a:graphicData>
        </a:graphic>
      </p:graphicFrame>
      <p:pic>
        <p:nvPicPr>
          <p:cNvPr descr="Une image contenant grenouille&#10;&#10;Description générée automatiquement" id="393" name="Google Shape;39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16680" y="2792520"/>
            <a:ext cx="3724920" cy="27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17"/>
          <p:cNvSpPr/>
          <p:nvPr/>
        </p:nvSpPr>
        <p:spPr>
          <a:xfrm>
            <a:off x="7649640" y="5586120"/>
            <a:ext cx="1725480" cy="242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1000" strike="noStrike">
                <a:solidFill>
                  <a:srgbClr val="AFC14E"/>
                </a:solidFill>
                <a:latin typeface="arial"/>
                <a:ea typeface="arial"/>
                <a:cs typeface="arial"/>
                <a:sym typeface="arial"/>
              </a:rPr>
              <a:t>© Aurélie Robise</a:t>
            </a:r>
            <a:endParaRPr b="0" sz="10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17"/>
          <p:cNvSpPr/>
          <p:nvPr/>
        </p:nvSpPr>
        <p:spPr>
          <a:xfrm>
            <a:off x="1666567" y="6426123"/>
            <a:ext cx="645912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18/11/2023                Journée des organisateurs de sauvetage des batraciens –  </a:t>
            </a:r>
            <a:r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 déclin des amphibiens, une fatalité?</a:t>
            </a:r>
            <a:endParaRPr b="0" sz="1000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8"/>
          <p:cNvSpPr txBox="1"/>
          <p:nvPr>
            <p:ph idx="4294967295" type="title"/>
          </p:nvPr>
        </p:nvSpPr>
        <p:spPr>
          <a:xfrm>
            <a:off x="375840" y="621000"/>
            <a:ext cx="8391960" cy="743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E588"/>
              </a:buClr>
              <a:buSzPts val="3500"/>
              <a:buFont typeface="Calibri"/>
              <a:buNone/>
            </a:pPr>
            <a:r>
              <a:rPr b="0" i="0" lang="fr-FR" sz="35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Suivi et reporting</a:t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1" name="Google Shape;401;p18"/>
          <p:cNvPicPr preferRelativeResize="0"/>
          <p:nvPr/>
        </p:nvPicPr>
        <p:blipFill rotWithShape="1">
          <a:blip r:embed="rId3">
            <a:alphaModFix/>
          </a:blip>
          <a:srcRect b="72983" l="9464" r="38067" t="19274"/>
          <a:stretch/>
        </p:blipFill>
        <p:spPr>
          <a:xfrm>
            <a:off x="894960" y="2301840"/>
            <a:ext cx="7336800" cy="60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8"/>
          <p:cNvPicPr preferRelativeResize="0"/>
          <p:nvPr/>
        </p:nvPicPr>
        <p:blipFill rotWithShape="1">
          <a:blip r:embed="rId4">
            <a:alphaModFix/>
          </a:blip>
          <a:srcRect b="23574" l="8223" r="24625" t="45687"/>
          <a:stretch/>
        </p:blipFill>
        <p:spPr>
          <a:xfrm>
            <a:off x="209160" y="2911320"/>
            <a:ext cx="8724960" cy="224676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18"/>
          <p:cNvSpPr/>
          <p:nvPr/>
        </p:nvSpPr>
        <p:spPr>
          <a:xfrm>
            <a:off x="375850" y="5189061"/>
            <a:ext cx="6634200" cy="6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1500" u="sng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Bilan des sauvetages de batraciens 2022 - Natagora Volontariat</a:t>
            </a:r>
            <a:endParaRPr sz="15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 u="sng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Bilan des sauvetages de batraciens 2023</a:t>
            </a:r>
            <a:endParaRPr sz="1500">
              <a:solidFill>
                <a:srgbClr val="F7E5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8"/>
          <p:cNvSpPr/>
          <p:nvPr/>
        </p:nvSpPr>
        <p:spPr>
          <a:xfrm>
            <a:off x="375840" y="2900520"/>
            <a:ext cx="2258640" cy="369000"/>
          </a:xfrm>
          <a:prstGeom prst="rect">
            <a:avLst/>
          </a:prstGeom>
          <a:noFill/>
          <a:ln cap="flat" cmpd="sng" w="28575">
            <a:solidFill>
              <a:srgbClr val="F8931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7E5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8"/>
          <p:cNvSpPr/>
          <p:nvPr/>
        </p:nvSpPr>
        <p:spPr>
          <a:xfrm>
            <a:off x="1666567" y="6426123"/>
            <a:ext cx="645912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18/11/2023                Journée des organisateurs de sauvetage des batraciens –  </a:t>
            </a:r>
            <a:r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 déclin des amphibiens, une fatalité?</a:t>
            </a:r>
            <a:endParaRPr b="0" sz="1000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19"/>
          <p:cNvPicPr preferRelativeResize="0"/>
          <p:nvPr/>
        </p:nvPicPr>
        <p:blipFill rotWithShape="1">
          <a:blip r:embed="rId3">
            <a:alphaModFix/>
          </a:blip>
          <a:srcRect b="5398" l="0" r="0" t="0"/>
          <a:stretch/>
        </p:blipFill>
        <p:spPr>
          <a:xfrm>
            <a:off x="692640" y="2611440"/>
            <a:ext cx="7758000" cy="359244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9"/>
          <p:cNvSpPr/>
          <p:nvPr/>
        </p:nvSpPr>
        <p:spPr>
          <a:xfrm>
            <a:off x="692640" y="1661040"/>
            <a:ext cx="7758000" cy="860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25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Sondage naturaliste sur la grenouille rousse </a:t>
            </a:r>
            <a:endParaRPr b="0" sz="25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25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(hiver 2021-2022)</a:t>
            </a:r>
            <a:endParaRPr b="0" sz="25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19"/>
          <p:cNvSpPr txBox="1"/>
          <p:nvPr>
            <p:ph idx="4294967295"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E588"/>
              </a:buClr>
              <a:buSzPts val="3200"/>
              <a:buFont typeface="Calibri"/>
              <a:buNone/>
            </a:pPr>
            <a:r>
              <a:rPr b="0" i="0" lang="fr-FR" sz="32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Suivi et reporting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19"/>
          <p:cNvSpPr/>
          <p:nvPr/>
        </p:nvSpPr>
        <p:spPr>
          <a:xfrm>
            <a:off x="1666567" y="6426123"/>
            <a:ext cx="645912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18/11/2023                Journée des organisateurs de sauvetage des batraciens –  </a:t>
            </a:r>
            <a:r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 déclin des amphibiens, une fatalité?</a:t>
            </a:r>
            <a:endParaRPr b="0" sz="1000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"/>
          <p:cNvSpPr/>
          <p:nvPr/>
        </p:nvSpPr>
        <p:spPr>
          <a:xfrm>
            <a:off x="1280520" y="1026360"/>
            <a:ext cx="7620120" cy="916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5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Le déclin des amphibiens, une fatalité?</a:t>
            </a:r>
            <a:endParaRPr b="0" i="0" sz="3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"/>
          <p:cNvSpPr/>
          <p:nvPr/>
        </p:nvSpPr>
        <p:spPr>
          <a:xfrm>
            <a:off x="1561680" y="2185920"/>
            <a:ext cx="6651720" cy="31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rmAutofit/>
          </a:bodyPr>
          <a:lstStyle/>
          <a:p>
            <a:pPr indent="-361800" lvl="0" marL="36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A08"/>
              </a:buClr>
              <a:buSzPts val="2250"/>
              <a:buFont typeface="Noto Sans Symbols"/>
              <a:buChar char="⮚"/>
            </a:pPr>
            <a:r>
              <a:rPr b="0" i="0" lang="fr-FR" sz="2500" u="none" cap="none" strike="noStrike">
                <a:solidFill>
                  <a:srgbClr val="E0D07E"/>
                </a:solidFill>
                <a:latin typeface="Calibri"/>
                <a:ea typeface="Calibri"/>
                <a:cs typeface="Calibri"/>
                <a:sym typeface="Calibri"/>
              </a:rPr>
              <a:t>Etat des lieux dans le monde</a:t>
            </a:r>
            <a:endParaRPr b="0" i="0" sz="2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800" lvl="0" marL="3618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CA08"/>
              </a:buClr>
              <a:buSzPts val="2250"/>
              <a:buFont typeface="Noto Sans Symbols"/>
              <a:buChar char="⮚"/>
            </a:pPr>
            <a:r>
              <a:rPr b="0" i="0" lang="fr-FR" sz="2500" u="none" cap="none" strike="noStrike">
                <a:solidFill>
                  <a:srgbClr val="E0D07E"/>
                </a:solidFill>
                <a:latin typeface="Calibri"/>
                <a:ea typeface="Calibri"/>
                <a:cs typeface="Calibri"/>
                <a:sym typeface="Calibri"/>
              </a:rPr>
              <a:t>Etat des lieux en Wallonie</a:t>
            </a:r>
            <a:endParaRPr b="0" i="0" sz="2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800" lvl="0" marL="3618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CA08"/>
              </a:buClr>
              <a:buSzPts val="2250"/>
              <a:buFont typeface="Noto Sans Symbols"/>
              <a:buChar char="⮚"/>
            </a:pPr>
            <a:r>
              <a:rPr b="0" i="0" lang="fr-FR" sz="2500" u="none" cap="none" strike="noStrike">
                <a:solidFill>
                  <a:srgbClr val="E0D07E"/>
                </a:solidFill>
                <a:latin typeface="Calibri"/>
                <a:ea typeface="Calibri"/>
                <a:cs typeface="Calibri"/>
                <a:sym typeface="Calibri"/>
              </a:rPr>
              <a:t>Principales menaces</a:t>
            </a:r>
            <a:endParaRPr b="0" i="0" sz="2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800" lvl="0" marL="3618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CA08"/>
              </a:buClr>
              <a:buSzPts val="2250"/>
              <a:buFont typeface="Noto Sans Symbols"/>
              <a:buChar char="⮚"/>
            </a:pPr>
            <a:r>
              <a:rPr b="0" i="0" lang="fr-FR" sz="2500" u="none" cap="none" strike="noStrike">
                <a:solidFill>
                  <a:srgbClr val="E0D07E"/>
                </a:solidFill>
                <a:latin typeface="Calibri"/>
                <a:ea typeface="Calibri"/>
                <a:cs typeface="Calibri"/>
                <a:sym typeface="Calibri"/>
              </a:rPr>
              <a:t>Actions</a:t>
            </a:r>
            <a:endParaRPr b="0" i="0" sz="2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0"/>
          <p:cNvSpPr txBox="1"/>
          <p:nvPr>
            <p:ph idx="4294967295"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E588"/>
              </a:buClr>
              <a:buSzPts val="3500"/>
              <a:buFont typeface="Calibri"/>
              <a:buNone/>
            </a:pPr>
            <a:r>
              <a:rPr b="0" i="0" lang="fr-FR" sz="35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Suivi et reporting</a:t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" name="Google Shape;419;p20"/>
          <p:cNvPicPr preferRelativeResize="0"/>
          <p:nvPr/>
        </p:nvPicPr>
        <p:blipFill rotWithShape="1">
          <a:blip r:embed="rId3">
            <a:alphaModFix/>
          </a:blip>
          <a:srcRect b="10385" l="48823" r="27743" t="47760"/>
          <a:stretch/>
        </p:blipFill>
        <p:spPr>
          <a:xfrm>
            <a:off x="5217120" y="2768400"/>
            <a:ext cx="3352320" cy="33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20"/>
          <p:cNvSpPr/>
          <p:nvPr/>
        </p:nvSpPr>
        <p:spPr>
          <a:xfrm>
            <a:off x="904680" y="1777680"/>
            <a:ext cx="7665120" cy="860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25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Les données de comptages de pontes confirment le déclin de l’espèce en Wallonie</a:t>
            </a:r>
            <a:endParaRPr b="0" sz="25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20"/>
          <p:cNvSpPr/>
          <p:nvPr/>
        </p:nvSpPr>
        <p:spPr>
          <a:xfrm>
            <a:off x="5217120" y="6136200"/>
            <a:ext cx="4403520" cy="244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10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C. Laroy(2022), P. Goffart(2022)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p20"/>
          <p:cNvPicPr preferRelativeResize="0"/>
          <p:nvPr/>
        </p:nvPicPr>
        <p:blipFill rotWithShape="1">
          <a:blip r:embed="rId4">
            <a:alphaModFix/>
          </a:blip>
          <a:srcRect b="1820" l="0" r="0" t="0"/>
          <a:stretch/>
        </p:blipFill>
        <p:spPr>
          <a:xfrm>
            <a:off x="904680" y="2800800"/>
            <a:ext cx="3959640" cy="291564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20"/>
          <p:cNvSpPr/>
          <p:nvPr/>
        </p:nvSpPr>
        <p:spPr>
          <a:xfrm>
            <a:off x="904680" y="5828334"/>
            <a:ext cx="1725480" cy="244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10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© Aurélie Robise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20"/>
          <p:cNvSpPr/>
          <p:nvPr/>
        </p:nvSpPr>
        <p:spPr>
          <a:xfrm>
            <a:off x="1666567" y="6426123"/>
            <a:ext cx="645912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18/11/2023                Journée des organisateurs de sauvetage des batraciens –  </a:t>
            </a:r>
            <a:r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 déclin des amphibiens, une fatalité?</a:t>
            </a:r>
            <a:endParaRPr b="0" sz="1000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1"/>
          <p:cNvSpPr txBox="1"/>
          <p:nvPr>
            <p:ph idx="4294967295"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E588"/>
              </a:buClr>
              <a:buSzPts val="3500"/>
              <a:buFont typeface="Calibri"/>
              <a:buNone/>
            </a:pPr>
            <a:r>
              <a:rPr b="0" i="0" lang="fr-FR" sz="35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Suivi et reporting</a:t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grenouille&#10;&#10;Description générée automatiquement" id="430" name="Google Shape;430;p21"/>
          <p:cNvPicPr preferRelativeResize="0"/>
          <p:nvPr/>
        </p:nvPicPr>
        <p:blipFill rotWithShape="1">
          <a:blip r:embed="rId3">
            <a:alphaModFix/>
          </a:blip>
          <a:srcRect b="0" l="-1185" r="0" t="14563"/>
          <a:stretch/>
        </p:blipFill>
        <p:spPr>
          <a:xfrm>
            <a:off x="855720" y="1742760"/>
            <a:ext cx="7668000" cy="431604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1"/>
          <p:cNvSpPr/>
          <p:nvPr/>
        </p:nvSpPr>
        <p:spPr>
          <a:xfrm>
            <a:off x="1209240" y="2037600"/>
            <a:ext cx="3018240" cy="8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25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Le crapaud commun, plus si commun ?</a:t>
            </a:r>
            <a:endParaRPr b="0" sz="25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21"/>
          <p:cNvSpPr/>
          <p:nvPr/>
        </p:nvSpPr>
        <p:spPr>
          <a:xfrm>
            <a:off x="1666567" y="6426123"/>
            <a:ext cx="645912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18/11/2023                Journée des organisateurs de sauvetage des batraciens –  </a:t>
            </a:r>
            <a:r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 déclin des amphibiens, une fatalité?</a:t>
            </a:r>
            <a:endParaRPr b="0" sz="1000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2"/>
          <p:cNvSpPr txBox="1"/>
          <p:nvPr>
            <p:ph idx="4294967295"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E588"/>
              </a:buClr>
              <a:buSzPts val="3500"/>
              <a:buFont typeface="Calibri"/>
              <a:buNone/>
            </a:pPr>
            <a:r>
              <a:rPr b="0" i="0" lang="fr-FR" sz="35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Suivi et reporting</a:t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8" name="Google Shape;438;p22"/>
          <p:cNvPicPr preferRelativeResize="0"/>
          <p:nvPr/>
        </p:nvPicPr>
        <p:blipFill rotWithShape="1">
          <a:blip r:embed="rId3">
            <a:alphaModFix/>
          </a:blip>
          <a:srcRect b="10191" l="35704" r="16990" t="42787"/>
          <a:stretch/>
        </p:blipFill>
        <p:spPr>
          <a:xfrm>
            <a:off x="1425600" y="2532174"/>
            <a:ext cx="6507720" cy="363816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22"/>
          <p:cNvSpPr/>
          <p:nvPr/>
        </p:nvSpPr>
        <p:spPr>
          <a:xfrm>
            <a:off x="585000" y="1524240"/>
            <a:ext cx="7152480" cy="860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25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Nord de l’Italie</a:t>
            </a:r>
            <a:endParaRPr b="0" sz="25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25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Confirme le déclin régional du crapaud commun</a:t>
            </a:r>
            <a:endParaRPr b="0" sz="25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22"/>
          <p:cNvSpPr/>
          <p:nvPr/>
        </p:nvSpPr>
        <p:spPr>
          <a:xfrm>
            <a:off x="5970600" y="6170694"/>
            <a:ext cx="4571640" cy="242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1000" strike="noStrike">
                <a:solidFill>
                  <a:srgbClr val="AFC14E"/>
                </a:solidFill>
                <a:latin typeface="arial"/>
                <a:ea typeface="arial"/>
                <a:cs typeface="arial"/>
                <a:sym typeface="arial"/>
              </a:rPr>
              <a:t>Bonardiet al. (2011)</a:t>
            </a:r>
            <a:endParaRPr b="0" sz="10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22"/>
          <p:cNvSpPr/>
          <p:nvPr/>
        </p:nvSpPr>
        <p:spPr>
          <a:xfrm>
            <a:off x="1666567" y="6426123"/>
            <a:ext cx="645912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18/11/2023                Journée des organisateurs de sauvetage des batraciens –  </a:t>
            </a:r>
            <a:r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 déclin des amphibiens, une fatalité?</a:t>
            </a:r>
            <a:endParaRPr b="0" sz="1000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3"/>
          <p:cNvSpPr txBox="1"/>
          <p:nvPr>
            <p:ph idx="4294967295"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E588"/>
              </a:buClr>
              <a:buSzPts val="3500"/>
              <a:buFont typeface="Calibri"/>
              <a:buNone/>
            </a:pPr>
            <a:r>
              <a:rPr b="0" i="0" lang="fr-FR" sz="35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Suivi et reporting</a:t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7" name="Google Shape;447;p23"/>
          <p:cNvPicPr preferRelativeResize="0"/>
          <p:nvPr/>
        </p:nvPicPr>
        <p:blipFill rotWithShape="1">
          <a:blip r:embed="rId3">
            <a:alphaModFix amt="58999"/>
          </a:blip>
          <a:srcRect b="10191" l="35704" r="16990" t="42787"/>
          <a:stretch/>
        </p:blipFill>
        <p:spPr>
          <a:xfrm>
            <a:off x="1425600" y="2532174"/>
            <a:ext cx="6507720" cy="363816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23"/>
          <p:cNvSpPr/>
          <p:nvPr/>
        </p:nvSpPr>
        <p:spPr>
          <a:xfrm>
            <a:off x="585000" y="1524240"/>
            <a:ext cx="7152480" cy="860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25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Nord de l’Italie</a:t>
            </a:r>
            <a:endParaRPr b="0" sz="25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25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Confirme le déclin régional du crapaud commun</a:t>
            </a:r>
            <a:endParaRPr b="0" sz="25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3"/>
          <p:cNvSpPr/>
          <p:nvPr/>
        </p:nvSpPr>
        <p:spPr>
          <a:xfrm>
            <a:off x="5647680" y="6194094"/>
            <a:ext cx="4571640" cy="242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1000" strike="noStrike">
                <a:solidFill>
                  <a:srgbClr val="E0CF7F"/>
                </a:solidFill>
                <a:latin typeface="arial"/>
                <a:ea typeface="arial"/>
                <a:cs typeface="arial"/>
                <a:sym typeface="arial"/>
              </a:rPr>
              <a:t>Bonardiet al. (2011)</a:t>
            </a:r>
            <a:endParaRPr b="0" sz="10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23"/>
          <p:cNvSpPr/>
          <p:nvPr/>
        </p:nvSpPr>
        <p:spPr>
          <a:xfrm>
            <a:off x="2482560" y="3874254"/>
            <a:ext cx="4650120" cy="4705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2500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Prévoir un suivi dans le futur? Oui!</a:t>
            </a:r>
            <a:endParaRPr b="0" sz="25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23"/>
          <p:cNvSpPr/>
          <p:nvPr/>
        </p:nvSpPr>
        <p:spPr>
          <a:xfrm>
            <a:off x="1666567" y="6426123"/>
            <a:ext cx="645912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18/11/2023                Journée des organisateurs de sauvetage des batraciens –  </a:t>
            </a:r>
            <a:r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 déclin des amphibiens, une fatalité?</a:t>
            </a:r>
            <a:endParaRPr b="0" sz="1000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4"/>
          <p:cNvSpPr txBox="1"/>
          <p:nvPr>
            <p:ph idx="4294967295"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E588"/>
              </a:buClr>
              <a:buSzPts val="3500"/>
              <a:buFont typeface="Calibri"/>
              <a:buNone/>
            </a:pPr>
            <a:r>
              <a:rPr b="0" i="0" lang="fr-FR" sz="35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Réaction locale</a:t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7" name="Google Shape;457;p24"/>
          <p:cNvPicPr preferRelativeResize="0"/>
          <p:nvPr/>
        </p:nvPicPr>
        <p:blipFill rotWithShape="1">
          <a:blip r:embed="rId3">
            <a:alphaModFix/>
          </a:blip>
          <a:srcRect b="37835" l="1041" r="4000" t="8920"/>
          <a:stretch/>
        </p:blipFill>
        <p:spPr>
          <a:xfrm>
            <a:off x="550440" y="2300760"/>
            <a:ext cx="8353440" cy="263484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24"/>
          <p:cNvSpPr/>
          <p:nvPr/>
        </p:nvSpPr>
        <p:spPr>
          <a:xfrm>
            <a:off x="5097960" y="5017680"/>
            <a:ext cx="4571640" cy="321711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1500" u="sng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www.natagora.be/reaction-locale</a:t>
            </a:r>
            <a:endParaRPr b="0" sz="1500" strike="noStrike">
              <a:solidFill>
                <a:srgbClr val="F7E5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24"/>
          <p:cNvSpPr/>
          <p:nvPr/>
        </p:nvSpPr>
        <p:spPr>
          <a:xfrm>
            <a:off x="1666567" y="6426123"/>
            <a:ext cx="645912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18/11/2023                Journée des organisateurs de sauvetage des batraciens –  </a:t>
            </a:r>
            <a:r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 déclin des amphibiens, une fatalité?</a:t>
            </a:r>
            <a:endParaRPr b="0" sz="1000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5"/>
          <p:cNvSpPr txBox="1"/>
          <p:nvPr>
            <p:ph idx="4294967295"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E588"/>
              </a:buClr>
              <a:buSzPts val="3500"/>
              <a:buFont typeface="Calibri"/>
              <a:buNone/>
            </a:pPr>
            <a:r>
              <a:rPr b="0" i="0" lang="fr-FR" sz="35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Restauration et préservation des milieux</a:t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éserves Naturelles Portes Ouvertes | Natagora" id="465" name="Google Shape;46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1200" y="2104560"/>
            <a:ext cx="4571640" cy="240012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25"/>
          <p:cNvSpPr/>
          <p:nvPr/>
        </p:nvSpPr>
        <p:spPr>
          <a:xfrm>
            <a:off x="631075" y="4908600"/>
            <a:ext cx="44517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25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Des réserves naturelles c’est top, mais des jardins « punk » aussi!</a:t>
            </a:r>
            <a:endParaRPr b="0" sz="2500" strike="noStrike">
              <a:solidFill>
                <a:srgbClr val="F7E5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 u="sng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www.natagora.be/le-reseau-nature</a:t>
            </a:r>
            <a:endParaRPr sz="1500">
              <a:solidFill>
                <a:srgbClr val="F7E5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es entreprises peuvent aussi faire appel à Natagora dans le cadre du Réseau  Nature. - rtbf.be" id="467" name="Google Shape;467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20960" y="2949120"/>
            <a:ext cx="3111480" cy="311148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25"/>
          <p:cNvSpPr/>
          <p:nvPr/>
        </p:nvSpPr>
        <p:spPr>
          <a:xfrm>
            <a:off x="1666567" y="6426123"/>
            <a:ext cx="645912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18/11/2023                Journée des organisateurs de sauvetage des batraciens –  </a:t>
            </a:r>
            <a:r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 déclin des amphibiens, une fatalité?</a:t>
            </a:r>
            <a:endParaRPr b="0" sz="1000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6"/>
          <p:cNvSpPr txBox="1"/>
          <p:nvPr>
            <p:ph idx="4294967295"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E588"/>
              </a:buClr>
              <a:buSzPts val="3500"/>
              <a:buFont typeface="Calibri"/>
              <a:buNone/>
            </a:pPr>
            <a:r>
              <a:rPr b="0" i="0" lang="fr-FR" sz="35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Translocation et réintroduction</a:t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4" name="Google Shape;47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320" y="1787400"/>
            <a:ext cx="4375800" cy="293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84560" y="3253680"/>
            <a:ext cx="3594240" cy="30398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édération de l'industrie extractive en Belgique | Fediex : fédération des  carrières de Belgique" id="476" name="Google Shape;476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97840" y="5512320"/>
            <a:ext cx="1123560" cy="78084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26"/>
          <p:cNvSpPr/>
          <p:nvPr/>
        </p:nvSpPr>
        <p:spPr>
          <a:xfrm>
            <a:off x="4721400" y="2121480"/>
            <a:ext cx="2721240" cy="8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25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Le triton crêté et le crapaud calamite</a:t>
            </a:r>
            <a:endParaRPr b="0" sz="25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26"/>
          <p:cNvSpPr/>
          <p:nvPr/>
        </p:nvSpPr>
        <p:spPr>
          <a:xfrm>
            <a:off x="1666567" y="6426123"/>
            <a:ext cx="645912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18/11/2023                Journée des organisateurs de sauvetage des batraciens –  </a:t>
            </a:r>
            <a:r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 déclin des amphibiens, une fatalité?</a:t>
            </a:r>
            <a:endParaRPr b="0" sz="1000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7"/>
          <p:cNvSpPr txBox="1"/>
          <p:nvPr>
            <p:ph idx="4294967295"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E588"/>
              </a:buClr>
              <a:buSzPts val="3500"/>
              <a:buFont typeface="Calibri"/>
              <a:buNone/>
            </a:pPr>
            <a:r>
              <a:rPr b="0" i="0" lang="fr-FR" sz="35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Translocation et réintroduction</a:t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4" name="Google Shape;48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3760" y="1869120"/>
            <a:ext cx="3890160" cy="25984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arbre, plein air&#10;&#10;Description générée automatiquement" id="485" name="Google Shape;48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90080" y="3339456"/>
            <a:ext cx="4137840" cy="27583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logo, Graphique, Police, graphisme&#10;&#10;Description générée automatiquement" id="486" name="Google Shape;486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3760" y="5020560"/>
            <a:ext cx="2863080" cy="57384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27"/>
          <p:cNvSpPr/>
          <p:nvPr/>
        </p:nvSpPr>
        <p:spPr>
          <a:xfrm>
            <a:off x="4788360" y="2691360"/>
            <a:ext cx="3322800" cy="470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25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La rainette arboricole</a:t>
            </a:r>
            <a:endParaRPr b="0" sz="25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7"/>
          <p:cNvSpPr/>
          <p:nvPr/>
        </p:nvSpPr>
        <p:spPr>
          <a:xfrm>
            <a:off x="7561080" y="6167256"/>
            <a:ext cx="1725480" cy="244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1000" strike="noStrike">
                <a:solidFill>
                  <a:srgbClr val="AFC14E"/>
                </a:solidFill>
                <a:latin typeface="Calibri"/>
                <a:ea typeface="Calibri"/>
                <a:cs typeface="Calibri"/>
                <a:sym typeface="Calibri"/>
              </a:rPr>
              <a:t>© Aurélie Robise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27"/>
          <p:cNvSpPr/>
          <p:nvPr/>
        </p:nvSpPr>
        <p:spPr>
          <a:xfrm>
            <a:off x="1666567" y="6426123"/>
            <a:ext cx="645912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18/11/2023                Journée des organisateurs de sauvetage des batraciens –  </a:t>
            </a:r>
            <a:r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 déclin des amphibiens, une fatalité?</a:t>
            </a:r>
            <a:endParaRPr b="0" sz="1000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8"/>
          <p:cNvSpPr txBox="1"/>
          <p:nvPr>
            <p:ph idx="4294967295"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E588"/>
              </a:buClr>
              <a:buSzPts val="3500"/>
              <a:buFont typeface="Calibri"/>
              <a:buNone/>
            </a:pPr>
            <a:r>
              <a:rPr b="0" i="0" lang="fr-FR" sz="35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Sensibilisation</a:t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logo, Graphique, Police, graphisme&#10;&#10;Description générée automatiquement" id="495" name="Google Shape;49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2600" y="5412600"/>
            <a:ext cx="2397240" cy="480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extérieur, herbe, ciel, personne&#10;&#10;Description générée automatiquement" id="496" name="Google Shape;49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600" y="1829160"/>
            <a:ext cx="4266000" cy="31993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es tribulations d'une scientifique en montagne - Adeline Loyau -  Leslibraires.fr" id="497" name="Google Shape;497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30840" y="1809000"/>
            <a:ext cx="2769840" cy="445356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28"/>
          <p:cNvSpPr/>
          <p:nvPr/>
        </p:nvSpPr>
        <p:spPr>
          <a:xfrm>
            <a:off x="1666567" y="6426123"/>
            <a:ext cx="645912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18/11/2023                Journée des organisateurs de sauvetage des batraciens –  </a:t>
            </a:r>
            <a:r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 déclin des amphibiens, une fatalité?</a:t>
            </a:r>
            <a:endParaRPr b="0" sz="1000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9"/>
          <p:cNvSpPr txBox="1"/>
          <p:nvPr>
            <p:ph idx="4294967295"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E588"/>
              </a:buClr>
              <a:buSzPts val="3500"/>
              <a:buFont typeface="Calibri"/>
              <a:buNone/>
            </a:pPr>
            <a:r>
              <a:rPr b="0" i="0" lang="fr-FR" sz="35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Et pour le futur?</a:t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29"/>
          <p:cNvSpPr/>
          <p:nvPr/>
        </p:nvSpPr>
        <p:spPr>
          <a:xfrm>
            <a:off x="914400" y="1622160"/>
            <a:ext cx="7843320" cy="378419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E588"/>
              </a:buClr>
              <a:buSzPts val="2500"/>
              <a:buFont typeface="Noto Sans Symbols"/>
              <a:buChar char="⮚"/>
            </a:pPr>
            <a:r>
              <a:rPr b="0" lang="fr-FR" sz="25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Lancement d’un programme de suivi à long terme de la grenouille rousse</a:t>
            </a:r>
            <a:endParaRPr b="0" sz="25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E588"/>
              </a:buClr>
              <a:buSzPts val="2500"/>
              <a:buFont typeface="Noto Sans Symbols"/>
              <a:buChar char="⮚"/>
            </a:pPr>
            <a:r>
              <a:rPr b="0" lang="fr-FR" sz="25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Relance du programme de suivi de la salamandre</a:t>
            </a:r>
            <a:endParaRPr b="0" sz="25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E588"/>
              </a:buClr>
              <a:buSzPts val="2500"/>
              <a:buFont typeface="Noto Sans Symbols"/>
              <a:buChar char="⮚"/>
            </a:pPr>
            <a:r>
              <a:rPr b="0" lang="fr-FR" sz="25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Amélioration de l’encodage: augmentation des données annuelles et intégration des données anciennes</a:t>
            </a:r>
            <a:endParaRPr b="0" sz="25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E588"/>
              </a:buClr>
              <a:buSzPts val="2500"/>
              <a:buFont typeface="Noto Sans Symbols"/>
              <a:buChar char="⮚"/>
            </a:pPr>
            <a:r>
              <a:rPr b="0" lang="fr-FR" sz="25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Mise en place d’un indicateur annuel pour le crapaud commun</a:t>
            </a:r>
            <a:endParaRPr b="0" sz="25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E588"/>
              </a:buClr>
              <a:buSzPts val="2500"/>
              <a:buFont typeface="Noto Sans Symbols"/>
              <a:buChar char="⮚"/>
            </a:pPr>
            <a:r>
              <a:rPr b="0" lang="fr-FR" sz="25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Meilleur suivi de la météo locale</a:t>
            </a:r>
            <a:endParaRPr b="0" sz="25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29"/>
          <p:cNvSpPr/>
          <p:nvPr/>
        </p:nvSpPr>
        <p:spPr>
          <a:xfrm>
            <a:off x="1666567" y="6426123"/>
            <a:ext cx="645912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18/11/2023                Journée des organisateurs de sauvetage des batraciens –  </a:t>
            </a:r>
            <a:r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 déclin des amphibiens, une fatalité?</a:t>
            </a:r>
            <a:endParaRPr b="0" sz="1000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"/>
          <p:cNvSpPr/>
          <p:nvPr/>
        </p:nvSpPr>
        <p:spPr>
          <a:xfrm>
            <a:off x="365760" y="449280"/>
            <a:ext cx="8391960" cy="866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5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Etat des lieux dans le monde</a:t>
            </a:r>
            <a:endParaRPr b="0" i="0" sz="3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/>
          <p:nvPr/>
        </p:nvSpPr>
        <p:spPr>
          <a:xfrm>
            <a:off x="365760" y="2557440"/>
            <a:ext cx="8391960" cy="174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0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+/- 8.500 espèces</a:t>
            </a:r>
            <a:endParaRPr b="0" i="0" sz="3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0" i="0" lang="fr-FR" sz="35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Réparties dans 3 ordres</a:t>
            </a:r>
            <a:endParaRPr b="0" i="0" sz="3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clipart, illustration&#10;&#10;Description générée automatiquement" id="251" name="Google Shape;25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74920" y="4687200"/>
            <a:ext cx="793440" cy="7934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clipart, Silhouette d’animal, illustration&#10;&#10;Description générée automatiquement" id="252" name="Google Shape;25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1800" y="4081680"/>
            <a:ext cx="1001880" cy="1001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"/>
          <p:cNvPicPr preferRelativeResize="0"/>
          <p:nvPr/>
        </p:nvPicPr>
        <p:blipFill rotWithShape="1">
          <a:blip r:embed="rId5">
            <a:alphaModFix/>
          </a:blip>
          <a:srcRect b="0" l="0" r="0" t="27801"/>
          <a:stretch/>
        </p:blipFill>
        <p:spPr>
          <a:xfrm>
            <a:off x="2199600" y="3937320"/>
            <a:ext cx="1027800" cy="100188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"/>
          <p:cNvSpPr/>
          <p:nvPr/>
        </p:nvSpPr>
        <p:spPr>
          <a:xfrm>
            <a:off x="1666567" y="6415732"/>
            <a:ext cx="645912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18/11/2023                Journée des organisateurs de sauvetage des batraciens –  </a:t>
            </a:r>
            <a:r>
              <a:rPr b="0" i="0" lang="fr-FR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 déclin des amphibiens, une fatalité?</a:t>
            </a:r>
            <a:endParaRPr b="0" sz="1000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plein air, plante, arbre, Tige&#10;&#10;Description générée automatiquement" id="510" name="Google Shape;51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12920" y="0"/>
            <a:ext cx="10266120" cy="68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30"/>
          <p:cNvSpPr txBox="1"/>
          <p:nvPr>
            <p:ph idx="4294967295" type="title"/>
          </p:nvPr>
        </p:nvSpPr>
        <p:spPr>
          <a:xfrm>
            <a:off x="2350080" y="2576160"/>
            <a:ext cx="4933080" cy="568440"/>
          </a:xfrm>
          <a:prstGeom prst="rect">
            <a:avLst/>
          </a:prstGeom>
          <a:solidFill>
            <a:schemeClr val="lt1">
              <a:alpha val="57647"/>
            </a:schemeClr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6700"/>
              </a:buClr>
              <a:buSzPts val="3200"/>
              <a:buFont typeface="Calibri"/>
              <a:buNone/>
            </a:pPr>
            <a:r>
              <a:rPr b="0" i="0" lang="fr-FR" sz="3200" u="none" cap="none" strike="noStrike">
                <a:solidFill>
                  <a:srgbClr val="836700"/>
                </a:solidFill>
                <a:latin typeface="Calibri"/>
                <a:ea typeface="Calibri"/>
                <a:cs typeface="Calibri"/>
                <a:sym typeface="Calibri"/>
              </a:rPr>
              <a:t>Merci pour votre attention!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1"/>
          <p:cNvSpPr txBox="1"/>
          <p:nvPr>
            <p:ph idx="4294967295"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</a:pPr>
            <a:r>
              <a:t/>
            </a:r>
            <a:endParaRPr b="0" sz="3500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31"/>
          <p:cNvSpPr/>
          <p:nvPr/>
        </p:nvSpPr>
        <p:spPr>
          <a:xfrm>
            <a:off x="914400" y="1622160"/>
            <a:ext cx="7843320" cy="4846027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800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Pour une question, une inscription à la dépêche, une info ou pour signaler un site :</a:t>
            </a:r>
            <a:endParaRPr b="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1800"/>
              </a:spcBef>
              <a:spcAft>
                <a:spcPts val="0"/>
              </a:spcAft>
              <a:buNone/>
            </a:pPr>
            <a:r>
              <a:rPr b="0" i="0" lang="fr-FR" sz="2800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Aude Jacomet et Serge Tiquet : </a:t>
            </a:r>
            <a:r>
              <a:rPr b="0" i="0" lang="fr-FR" sz="2800" u="sng" strike="noStrike">
                <a:solidFill>
                  <a:srgbClr val="F7B615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event@natagora.be</a:t>
            </a:r>
            <a:r>
              <a:rPr b="0" i="0" lang="fr-FR" sz="2800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 </a:t>
            </a:r>
            <a:endParaRPr b="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1800"/>
              </a:spcBef>
              <a:spcAft>
                <a:spcPts val="0"/>
              </a:spcAft>
              <a:buNone/>
            </a:pPr>
            <a:r>
              <a:rPr b="0" i="0" lang="fr-FR" sz="2800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Aude : 081 39 18 28 – Serge : 04 250 95 96</a:t>
            </a:r>
            <a:endParaRPr b="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b="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fr-F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sz="25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31"/>
          <p:cNvSpPr/>
          <p:nvPr/>
        </p:nvSpPr>
        <p:spPr>
          <a:xfrm>
            <a:off x="1666567" y="6426123"/>
            <a:ext cx="645912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18/11/2023                Journée des organisateurs de sauvetage des batraciens –  </a:t>
            </a:r>
            <a:r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 déclin des amphibiens, une fatalité?</a:t>
            </a:r>
            <a:endParaRPr b="0" sz="1000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"/>
          <p:cNvSpPr/>
          <p:nvPr/>
        </p:nvSpPr>
        <p:spPr>
          <a:xfrm>
            <a:off x="365760" y="-612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35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Etat des lieux dans le monde</a:t>
            </a:r>
            <a:endParaRPr b="0" sz="35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916560" y="1920600"/>
            <a:ext cx="8391960" cy="4611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1800" lvl="0" marL="361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08"/>
              </a:buClr>
              <a:buSzPts val="2250"/>
              <a:buFont typeface="Noto Sans Symbols"/>
              <a:buChar char="⮚"/>
            </a:pPr>
            <a:r>
              <a:rPr b="0" lang="fr-FR" sz="25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Gymnophiones </a:t>
            </a:r>
            <a:endParaRPr b="0" sz="25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800" lvl="0" marL="3618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CA08"/>
              </a:buClr>
              <a:buSzPts val="2250"/>
              <a:buFont typeface="Noto Sans Symbols"/>
              <a:buChar char="⮚"/>
            </a:pPr>
            <a:r>
              <a:rPr b="0" lang="fr-FR" sz="25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Urodèles </a:t>
            </a:r>
            <a:endParaRPr b="0" sz="25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800" lvl="0" marL="3618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CA08"/>
              </a:buClr>
              <a:buSzPts val="2250"/>
              <a:buFont typeface="Noto Sans Symbols"/>
              <a:buChar char="⮚"/>
            </a:pPr>
            <a:r>
              <a:rPr b="0" lang="fr-FR" sz="25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Anoures</a:t>
            </a:r>
            <a:endParaRPr b="0" sz="25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b="0" sz="24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omme les serpents, ce drôle d&amp;#39;amphibien produirait du venin" id="261" name="Google Shape;26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9737" y="1735984"/>
            <a:ext cx="2867040" cy="17917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otos gratuites de Animaux" id="262" name="Google Shape;262;p4"/>
          <p:cNvPicPr preferRelativeResize="0"/>
          <p:nvPr/>
        </p:nvPicPr>
        <p:blipFill rotWithShape="1">
          <a:blip r:embed="rId4">
            <a:alphaModFix/>
          </a:blip>
          <a:srcRect b="0" l="0" r="13371" t="0"/>
          <a:stretch/>
        </p:blipFill>
        <p:spPr>
          <a:xfrm>
            <a:off x="1413000" y="4037398"/>
            <a:ext cx="2520720" cy="19396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otos gratuites de Faune" id="263" name="Google Shape;263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47400" y="4037398"/>
            <a:ext cx="2909880" cy="193968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"/>
          <p:cNvSpPr/>
          <p:nvPr/>
        </p:nvSpPr>
        <p:spPr>
          <a:xfrm>
            <a:off x="3960000" y="6107577"/>
            <a:ext cx="2959200" cy="244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10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© Pixabay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4859737" y="3556504"/>
            <a:ext cx="2557080" cy="39865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20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+/-210 espèces</a:t>
            </a:r>
            <a:endParaRPr b="0" sz="2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1413000" y="5986078"/>
            <a:ext cx="2487600" cy="39865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20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+/-7.500 espèces</a:t>
            </a:r>
            <a:endParaRPr b="0" sz="2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4847400" y="6011998"/>
            <a:ext cx="3000960" cy="39865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20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+/-780 espèces</a:t>
            </a:r>
            <a:endParaRPr b="0" sz="2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1666567" y="6426123"/>
            <a:ext cx="645912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18/11/2023                Journée des organisateurs de sauvetage des batraciens –  </a:t>
            </a:r>
            <a:r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 déclin des amphibiens, une fatalité?</a:t>
            </a:r>
            <a:endParaRPr b="0" sz="1000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"/>
          <p:cNvSpPr/>
          <p:nvPr/>
        </p:nvSpPr>
        <p:spPr>
          <a:xfrm>
            <a:off x="2649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35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Liste Rouge de l’UICN</a:t>
            </a:r>
            <a:endParaRPr b="0" sz="35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iste rouge de l'UICN — Wikipédia" id="274" name="Google Shape;27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3720" y="1509840"/>
            <a:ext cx="5416560" cy="46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5"/>
          <p:cNvSpPr/>
          <p:nvPr/>
        </p:nvSpPr>
        <p:spPr>
          <a:xfrm>
            <a:off x="1666567" y="6426123"/>
            <a:ext cx="645912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18/11/2023                Journée des organisateurs de sauvetage des batraciens –  </a:t>
            </a:r>
            <a:r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 déclin des amphibiens, une fatalité?</a:t>
            </a:r>
            <a:endParaRPr b="0" sz="1000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6"/>
          <p:cNvSpPr txBox="1"/>
          <p:nvPr>
            <p:ph idx="4294967295"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E588"/>
              </a:buClr>
              <a:buSzPts val="3500"/>
              <a:buFont typeface="Calibri"/>
              <a:buNone/>
            </a:pPr>
            <a:r>
              <a:rPr b="0" i="0" lang="fr-FR" sz="35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Liste Rouge de l’UICN</a:t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6"/>
          <p:cNvSpPr txBox="1"/>
          <p:nvPr>
            <p:ph idx="4294967295" type="body"/>
          </p:nvPr>
        </p:nvSpPr>
        <p:spPr>
          <a:xfrm>
            <a:off x="375840" y="2115360"/>
            <a:ext cx="8391960" cy="4611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800" lvl="0" marL="361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08"/>
              </a:buClr>
              <a:buSzPts val="2250"/>
              <a:buFont typeface="Noto Sans Symbols"/>
              <a:buChar char="❑"/>
            </a:pPr>
            <a:r>
              <a:rPr b="0" i="0" lang="fr-FR" sz="25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Estime la probabilité d’extinction des espèces</a:t>
            </a:r>
            <a:endParaRPr b="1" i="0" sz="25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800" lvl="0" marL="3618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CA08"/>
              </a:buClr>
              <a:buSzPts val="2250"/>
              <a:buFont typeface="Noto Sans Symbols"/>
              <a:buChar char="❑"/>
            </a:pPr>
            <a:r>
              <a:rPr b="0" i="0" lang="fr-FR" sz="25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Cadre de référence pour suivre l’évolution du statut </a:t>
            </a:r>
            <a:endParaRPr b="1" i="0" sz="25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marR="0" rtl="0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DE6A"/>
              </a:buClr>
              <a:buSzPts val="2500"/>
              <a:buFont typeface="Arial"/>
              <a:buNone/>
            </a:pPr>
            <a:r>
              <a:rPr b="1" i="0" lang="fr-FR" sz="2500" u="none" cap="none" strike="noStrike">
                <a:solidFill>
                  <a:srgbClr val="FFDE6A"/>
                </a:solidFill>
                <a:latin typeface="Calibri"/>
                <a:ea typeface="Calibri"/>
                <a:cs typeface="Calibri"/>
                <a:sym typeface="Calibri"/>
              </a:rPr>
              <a:t>8.011</a:t>
            </a:r>
            <a:r>
              <a:rPr b="0" i="0" lang="fr-FR" sz="25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 espèces d’Amphibiens prises en compte en 2023 contre </a:t>
            </a:r>
            <a:r>
              <a:rPr b="1" i="0" lang="fr-FR" sz="2500" u="none" cap="none" strike="noStrike">
                <a:solidFill>
                  <a:srgbClr val="FFDE6A"/>
                </a:solidFill>
                <a:latin typeface="Calibri"/>
                <a:ea typeface="Calibri"/>
                <a:cs typeface="Calibri"/>
                <a:sym typeface="Calibri"/>
              </a:rPr>
              <a:t>7.450</a:t>
            </a:r>
            <a:r>
              <a:rPr b="0" i="0" lang="fr-FR" sz="25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 en 2022</a:t>
            </a:r>
            <a:endParaRPr b="1" i="0" sz="25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7E588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6"/>
          <p:cNvSpPr/>
          <p:nvPr/>
        </p:nvSpPr>
        <p:spPr>
          <a:xfrm>
            <a:off x="1666567" y="6426123"/>
            <a:ext cx="645912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18/11/2023                Journée des organisateurs de sauvetage des batraciens –  </a:t>
            </a:r>
            <a:r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 déclin des amphibiens, une fatalité?</a:t>
            </a:r>
            <a:endParaRPr b="0" sz="1000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7"/>
          <p:cNvSpPr txBox="1"/>
          <p:nvPr>
            <p:ph idx="4294967295" type="title"/>
          </p:nvPr>
        </p:nvSpPr>
        <p:spPr>
          <a:xfrm>
            <a:off x="586800" y="-60192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E588"/>
              </a:buClr>
              <a:buSzPts val="3500"/>
              <a:buFont typeface="Calibri"/>
              <a:buNone/>
            </a:pPr>
            <a:r>
              <a:rPr b="0" i="0" lang="fr-FR" sz="35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Liste Rouge UICN mondiale</a:t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7"/>
          <p:cNvPicPr preferRelativeResize="0"/>
          <p:nvPr/>
        </p:nvPicPr>
        <p:blipFill rotWithShape="1">
          <a:blip r:embed="rId3">
            <a:alphaModFix/>
          </a:blip>
          <a:srcRect b="0" l="3360" r="0" t="0"/>
          <a:stretch/>
        </p:blipFill>
        <p:spPr>
          <a:xfrm>
            <a:off x="1041990" y="917640"/>
            <a:ext cx="7630769" cy="5369788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7"/>
          <p:cNvSpPr/>
          <p:nvPr/>
        </p:nvSpPr>
        <p:spPr>
          <a:xfrm>
            <a:off x="5436452" y="6302456"/>
            <a:ext cx="6002280" cy="242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1000" strike="noStrike">
                <a:solidFill>
                  <a:srgbClr val="E0CF7F"/>
                </a:solidFill>
                <a:latin typeface="arial"/>
                <a:ea typeface="arial"/>
                <a:cs typeface="arial"/>
                <a:sym typeface="arial"/>
              </a:rPr>
              <a:t>https://www.iucnredlist.org/resources/summary-statistics</a:t>
            </a:r>
            <a:endParaRPr b="0" sz="10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>
            <a:off x="1310090" y="5095791"/>
            <a:ext cx="7030800" cy="381600"/>
          </a:xfrm>
          <a:prstGeom prst="rect">
            <a:avLst/>
          </a:prstGeom>
          <a:noFill/>
          <a:ln cap="flat" cmpd="sng" w="28575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E0C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8"/>
          <p:cNvSpPr txBox="1"/>
          <p:nvPr>
            <p:ph idx="4294967295" type="title"/>
          </p:nvPr>
        </p:nvSpPr>
        <p:spPr>
          <a:xfrm>
            <a:off x="586800" y="-60192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E588"/>
              </a:buClr>
              <a:buSzPts val="3500"/>
              <a:buFont typeface="Calibri"/>
              <a:buNone/>
            </a:pPr>
            <a:r>
              <a:rPr b="0" i="0" lang="fr-FR" sz="35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Liste Rouge UICN mondiale</a:t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8"/>
          <p:cNvPicPr preferRelativeResize="0"/>
          <p:nvPr/>
        </p:nvPicPr>
        <p:blipFill rotWithShape="1">
          <a:blip r:embed="rId3">
            <a:alphaModFix amt="58999"/>
          </a:blip>
          <a:srcRect b="0" l="0" r="0" t="0"/>
          <a:stretch/>
        </p:blipFill>
        <p:spPr>
          <a:xfrm>
            <a:off x="586800" y="917640"/>
            <a:ext cx="8085600" cy="531303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8"/>
          <p:cNvSpPr/>
          <p:nvPr/>
        </p:nvSpPr>
        <p:spPr>
          <a:xfrm>
            <a:off x="5430575" y="6230679"/>
            <a:ext cx="6002280" cy="242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1000" strike="noStrike">
                <a:solidFill>
                  <a:srgbClr val="F7E588"/>
                </a:solidFill>
                <a:latin typeface="arial"/>
                <a:ea typeface="arial"/>
                <a:cs typeface="arial"/>
                <a:sym typeface="arial"/>
              </a:rPr>
              <a:t>https://www.iucnredlist.org/resources/summary-statistics</a:t>
            </a:r>
            <a:endParaRPr b="0" sz="10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8"/>
          <p:cNvSpPr txBox="1"/>
          <p:nvPr>
            <p:ph idx="4294967295" type="body"/>
          </p:nvPr>
        </p:nvSpPr>
        <p:spPr>
          <a:xfrm>
            <a:off x="982440" y="3235680"/>
            <a:ext cx="7178760" cy="612720"/>
          </a:xfrm>
          <a:prstGeom prst="rect">
            <a:avLst/>
          </a:prstGeom>
          <a:solidFill>
            <a:srgbClr val="1D403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E588"/>
              </a:buClr>
              <a:buSzPts val="3000"/>
              <a:buFont typeface="Arial"/>
              <a:buNone/>
            </a:pPr>
            <a:r>
              <a:rPr b="0" i="0" lang="fr-FR" sz="30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41% des espèces sont menacées (2022)</a:t>
            </a:r>
            <a:endParaRPr b="1" i="0" sz="3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9"/>
          <p:cNvSpPr txBox="1"/>
          <p:nvPr>
            <p:ph idx="4294967295" type="title"/>
          </p:nvPr>
        </p:nvSpPr>
        <p:spPr>
          <a:xfrm>
            <a:off x="365760" y="0"/>
            <a:ext cx="839196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E588"/>
              </a:buClr>
              <a:buSzPts val="3500"/>
              <a:buFont typeface="Calibri"/>
              <a:buNone/>
            </a:pPr>
            <a:r>
              <a:rPr b="0" i="0" lang="fr-FR" sz="3500" u="none" cap="none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Etat des lieux en Wallonie</a:t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9"/>
          <p:cNvPicPr preferRelativeResize="0"/>
          <p:nvPr/>
        </p:nvPicPr>
        <p:blipFill rotWithShape="1">
          <a:blip r:embed="rId3">
            <a:alphaModFix/>
          </a:blip>
          <a:srcRect b="9671" l="21033" r="23265" t="33609"/>
          <a:stretch/>
        </p:blipFill>
        <p:spPr>
          <a:xfrm>
            <a:off x="1209240" y="2557440"/>
            <a:ext cx="6607080" cy="378396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9"/>
          <p:cNvSpPr/>
          <p:nvPr/>
        </p:nvSpPr>
        <p:spPr>
          <a:xfrm>
            <a:off x="1090800" y="1395360"/>
            <a:ext cx="5987520" cy="851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30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Liste rouge wallonne </a:t>
            </a:r>
            <a:endParaRPr b="0" sz="30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2000" strike="noStrike">
                <a:solidFill>
                  <a:srgbClr val="F7E588"/>
                </a:solidFill>
                <a:latin typeface="Calibri"/>
                <a:ea typeface="Calibri"/>
                <a:cs typeface="Calibri"/>
                <a:sym typeface="Calibri"/>
              </a:rPr>
              <a:t>11 taxons indigènes évalués sur 14 en Wallonie</a:t>
            </a:r>
            <a:endParaRPr b="0" sz="20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Panneau de signalisation&#10;&#10;Description générée automatiquement" id="306" name="Google Shape;30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53960" y="1616400"/>
            <a:ext cx="997920" cy="99792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9"/>
          <p:cNvSpPr/>
          <p:nvPr/>
        </p:nvSpPr>
        <p:spPr>
          <a:xfrm>
            <a:off x="1666567" y="6426123"/>
            <a:ext cx="645912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18/11/2023                Journée des organisateurs de sauvetage des batraciens –  </a:t>
            </a:r>
            <a:r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 déclin des amphibiens, une fatalité?</a:t>
            </a:r>
            <a:endParaRPr b="0" sz="1000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NEC-2018_modelePPT">
  <a:themeElements>
    <a:clrScheme name="Jaune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NEC-2018_modelePPT">
  <a:themeElements>
    <a:clrScheme name="Jaune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NEC-2018_modelePPT">
  <a:themeElements>
    <a:clrScheme name="Jaune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2019-01-24T13:10:11Z</dcterms:created>
  <dc:creator>Jean-François Léonard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Affichage à l'écran (4:3)</vt:lpwstr>
  </property>
  <property fmtid="{D5CDD505-2E9C-101B-9397-08002B2CF9AE}" pid="4" name="Slides">
    <vt:i4>30</vt:i4>
  </property>
</Properties>
</file>