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tbivCUzFURxJ62QJ8y/DH976y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TITRE DE LA PRÉSENTATION (raccourci alt+144 pour un é majuscule)</a:t>
            </a:r>
            <a:endParaRPr/>
          </a:p>
        </p:txBody>
      </p:sp>
      <p:sp>
        <p:nvSpPr>
          <p:cNvPr id="37" name="Google Shape;3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L’année passée, plus de 50 articles dans la presse rien que pour le sauvetage</a:t>
            </a:r>
            <a:endParaRPr/>
          </a:p>
        </p:txBody>
      </p:sp>
      <p:sp>
        <p:nvSpPr>
          <p:cNvPr id="107" name="Google Shape;10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bg>
      <p:bgPr>
        <a:solidFill>
          <a:srgbClr val="F7E588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-1" y="4192438"/>
            <a:ext cx="9144002" cy="2662262"/>
          </a:xfrm>
          <a:prstGeom prst="rect">
            <a:avLst/>
          </a:prstGeom>
          <a:solidFill>
            <a:schemeClr val="lt1">
              <a:alpha val="5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>
            <p:ph type="ctrTitle"/>
          </p:nvPr>
        </p:nvSpPr>
        <p:spPr>
          <a:xfrm>
            <a:off x="207481" y="4571525"/>
            <a:ext cx="8446332" cy="1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F343D"/>
              </a:buClr>
              <a:buSzPts val="4100"/>
              <a:buFont typeface="Calibri"/>
              <a:buNone/>
              <a:defRPr b="1" sz="4100">
                <a:solidFill>
                  <a:srgbClr val="1F343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" type="subTitle"/>
          </p:nvPr>
        </p:nvSpPr>
        <p:spPr>
          <a:xfrm>
            <a:off x="207481" y="5641674"/>
            <a:ext cx="8446332" cy="1034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5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17"/>
          <p:cNvSpPr txBox="1"/>
          <p:nvPr/>
        </p:nvSpPr>
        <p:spPr>
          <a:xfrm>
            <a:off x="727631" y="6357833"/>
            <a:ext cx="3979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fr-FR" sz="1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endParaRPr b="0" i="0" sz="1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942181" y="6369743"/>
            <a:ext cx="57620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0" type="dt"/>
          </p:nvPr>
        </p:nvSpPr>
        <p:spPr>
          <a:xfrm>
            <a:off x="55591" y="6369743"/>
            <a:ext cx="8842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" spcFirstLastPara="1" rIns="720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00" y="1784"/>
            <a:ext cx="9139797" cy="685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ête de chapitre">
  <p:cSld name="tête de chapitre">
    <p:bg>
      <p:bgPr>
        <a:solidFill>
          <a:srgbClr val="1D403A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" y="945"/>
            <a:ext cx="9142040" cy="685611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/>
          <p:nvPr>
            <p:ph type="title"/>
          </p:nvPr>
        </p:nvSpPr>
        <p:spPr>
          <a:xfrm>
            <a:off x="751840" y="1924315"/>
            <a:ext cx="7620635" cy="3009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2800"/>
              <a:buFont typeface="Calibri"/>
              <a:buNone/>
              <a:defRPr sz="2800">
                <a:solidFill>
                  <a:srgbClr val="F7E5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bg>
      <p:bgPr>
        <a:solidFill>
          <a:srgbClr val="19152E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  <a:defRPr>
                <a:solidFill>
                  <a:srgbClr val="F7E5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365760" y="1564640"/>
            <a:ext cx="8392160" cy="461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→"/>
              <a:defRPr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8371417" y="6378733"/>
            <a:ext cx="592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0" name="Google Shape;30;p19"/>
          <p:cNvSpPr txBox="1"/>
          <p:nvPr>
            <p:ph idx="11" type="ftr"/>
          </p:nvPr>
        </p:nvSpPr>
        <p:spPr>
          <a:xfrm>
            <a:off x="1602583" y="6369743"/>
            <a:ext cx="57620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0" type="dt"/>
          </p:nvPr>
        </p:nvSpPr>
        <p:spPr>
          <a:xfrm>
            <a:off x="715993" y="6369743"/>
            <a:ext cx="8842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" spcFirstLastPara="1" rIns="720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" name="Google Shape;32;p19"/>
          <p:cNvPicPr preferRelativeResize="0"/>
          <p:nvPr/>
        </p:nvPicPr>
        <p:blipFill rotWithShape="1">
          <a:blip r:embed="rId2">
            <a:alphaModFix/>
          </a:blip>
          <a:srcRect b="16682" l="0" r="0" t="0"/>
          <a:stretch/>
        </p:blipFill>
        <p:spPr>
          <a:xfrm>
            <a:off x="267336" y="6282483"/>
            <a:ext cx="356551" cy="34898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9"/>
          <p:cNvSpPr txBox="1"/>
          <p:nvPr/>
        </p:nvSpPr>
        <p:spPr>
          <a:xfrm>
            <a:off x="1388033" y="6357833"/>
            <a:ext cx="3979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fr-FR" sz="1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endParaRPr b="0" i="0" sz="10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152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F7E5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365760" y="1564640"/>
            <a:ext cx="8392160" cy="461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Calibri"/>
              <a:buChar char="→"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371417" y="6378733"/>
            <a:ext cx="592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1602583" y="6369743"/>
            <a:ext cx="57620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699809" y="6364401"/>
            <a:ext cx="8842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" spcFirstLastPara="1" rIns="720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atagora.be/sauvetage-des-batraciens" TargetMode="External"/><Relationship Id="rId4" Type="http://schemas.openxmlformats.org/officeDocument/2006/relationships/hyperlink" Target="https://rainne.natagora.be/" TargetMode="External"/><Relationship Id="rId5" Type="http://schemas.openxmlformats.org/officeDocument/2006/relationships/hyperlink" Target="https://us4.campaign-archive.com/?u=a1811fcb2ef0e9da65b4fd9f7&amp;id=ee9cfbfab2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event@natagora.b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</a:pPr>
            <a:r>
              <a:rPr lang="fr-FR"/>
              <a:t>Pourquoi est-ce important ?</a:t>
            </a:r>
            <a:endParaRPr/>
          </a:p>
        </p:txBody>
      </p:sp>
      <p:sp>
        <p:nvSpPr>
          <p:cNvPr id="94" name="Google Shape;94;p10"/>
          <p:cNvSpPr txBox="1"/>
          <p:nvPr>
            <p:ph idx="1" type="body"/>
          </p:nvPr>
        </p:nvSpPr>
        <p:spPr>
          <a:xfrm>
            <a:off x="365760" y="1564640"/>
            <a:ext cx="8392160" cy="461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361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Sans données, pas de « protection » possible</a:t>
            </a:r>
            <a:endParaRPr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Ensemble, on est plus fort</a:t>
            </a:r>
            <a:endParaRPr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avoir de la visibilité</a:t>
            </a:r>
            <a:endParaRPr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pouvoir communiquer</a:t>
            </a:r>
            <a:endParaRPr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/>
          </a:p>
          <a:p>
            <a:pPr indent="-22479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1666568" y="6415732"/>
            <a:ext cx="61009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18/11/2023                Journée des organisateurs de sauvetage des batraciens –  Suivi de terrain et communication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</a:pPr>
            <a:r>
              <a:rPr lang="fr-FR"/>
              <a:t> La communication en interne</a:t>
            </a:r>
            <a:endParaRPr/>
          </a:p>
        </p:txBody>
      </p:sp>
      <p:sp>
        <p:nvSpPr>
          <p:cNvPr id="101" name="Google Shape;101;p11"/>
          <p:cNvSpPr txBox="1"/>
          <p:nvPr>
            <p:ph idx="1" type="body"/>
          </p:nvPr>
        </p:nvSpPr>
        <p:spPr>
          <a:xfrm>
            <a:off x="365760" y="1564640"/>
            <a:ext cx="8392160" cy="461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61950" lvl="0" marL="361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dépêches des organisateurs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L’organisation</a:t>
            </a:r>
            <a:endParaRPr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L’évaluation</a:t>
            </a:r>
            <a:endParaRPr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bilan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5076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Workplace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informations de dernière minute</a:t>
            </a:r>
            <a:endParaRPr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bibliothèques de connaissances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communication avec les groupes et les volontaires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000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1666568" y="6415732"/>
            <a:ext cx="61009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18/11/2023                Journée des organisateurs de sauvetage des batraciens –  Suivi de terrain et communication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750" y="1682200"/>
            <a:ext cx="3895500" cy="24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</a:pPr>
            <a:r>
              <a:rPr lang="fr-FR"/>
              <a:t>La communication vers le public</a:t>
            </a:r>
            <a:endParaRPr/>
          </a:p>
        </p:txBody>
      </p:sp>
      <p:sp>
        <p:nvSpPr>
          <p:cNvPr id="110" name="Google Shape;110;p12"/>
          <p:cNvSpPr txBox="1"/>
          <p:nvPr>
            <p:ph idx="1" type="body"/>
          </p:nvPr>
        </p:nvSpPr>
        <p:spPr>
          <a:xfrm>
            <a:off x="365760" y="1564640"/>
            <a:ext cx="8392160" cy="461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361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→"/>
            </a:pPr>
            <a:r>
              <a:rPr lang="fr-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La carte interactive</a:t>
            </a:r>
            <a:endParaRPr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Les sites internet</a:t>
            </a:r>
            <a:endParaRPr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réseaux sociaux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La communication vers la presse</a:t>
            </a:r>
            <a:endParaRPr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1666568" y="6415732"/>
            <a:ext cx="61009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18/11/2023                Journée des organisateurs de sauvetage des batraciens –  Suivi de terrain et communication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</a:pPr>
            <a:r>
              <a:rPr lang="fr-FR"/>
              <a:t>Comment optimiser leur utilisation ?</a:t>
            </a:r>
            <a:endParaRPr/>
          </a:p>
        </p:txBody>
      </p:sp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365760" y="1564640"/>
            <a:ext cx="8392160" cy="461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61950" lvl="0" marL="361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Utiliser ce qui est mis à votre disposition.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Evitez de vous disperser.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Invitez vos volontaire à se faire </a:t>
            </a:r>
            <a:r>
              <a:rPr b="0" lang="fr-FR">
                <a:solidFill>
                  <a:srgbClr val="FFFFFF"/>
                </a:solidFill>
              </a:rPr>
              <a:t>connaître</a:t>
            </a: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Suivez les formations, webinaires, …</a:t>
            </a:r>
            <a:endParaRPr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79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N’hésitez pas à nous poser des questions.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Nous sommes là pour vous soutenir et vous aider.</a:t>
            </a:r>
            <a:endParaRPr/>
          </a:p>
          <a:p>
            <a:pPr indent="-32004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195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80"/>
              <a:buNone/>
            </a:pPr>
            <a:r>
              <a:rPr lang="fr-FR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Pour une bonne communication, </a:t>
            </a:r>
            <a:br>
              <a:rPr lang="fr-FR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nous avons besoin de vos données.</a:t>
            </a:r>
            <a:endParaRPr sz="32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479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1666568" y="6415732"/>
            <a:ext cx="61009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18/11/2023                Journée des organisateurs de sauvetage des batraciens –  Suivi de terrain et communication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type="title"/>
          </p:nvPr>
        </p:nvSpPr>
        <p:spPr>
          <a:xfrm>
            <a:off x="751840" y="1924315"/>
            <a:ext cx="7620635" cy="3009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2800"/>
              <a:buFont typeface="Calibri"/>
              <a:buNone/>
            </a:pPr>
            <a:r>
              <a:rPr lang="fr-FR"/>
              <a:t>Des questions 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p15"/>
          <p:cNvSpPr txBox="1"/>
          <p:nvPr>
            <p:ph idx="1" type="body"/>
          </p:nvPr>
        </p:nvSpPr>
        <p:spPr>
          <a:xfrm>
            <a:off x="365760" y="2320413"/>
            <a:ext cx="8392160" cy="385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619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Pour une question, une inscription à la dépêche, une info ou </a:t>
            </a:r>
            <a:endParaRPr b="0"/>
          </a:p>
          <a:p>
            <a:pPr indent="0" lvl="0" marL="36195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signaler un site :</a:t>
            </a:r>
            <a:endParaRPr b="0"/>
          </a:p>
          <a:p>
            <a:pPr indent="0" lvl="0" marL="36195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lang="fr-FR">
                <a:solidFill>
                  <a:srgbClr val="FFFFFF"/>
                </a:solidFill>
              </a:rPr>
              <a:t>A</a:t>
            </a: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ude Jacomet et Serge Tiquet : </a:t>
            </a:r>
            <a:r>
              <a:rPr b="0" lang="fr-FR" u="sng">
                <a:solidFill>
                  <a:srgbClr val="F7B61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event@natagora.be</a:t>
            </a: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/>
          </a:p>
          <a:p>
            <a:pPr indent="0" lvl="0" marL="36195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Aude : 081 39 18 28 – Serge : 04 250 95 96</a:t>
            </a:r>
            <a:endParaRPr b="0"/>
          </a:p>
          <a:p>
            <a:pPr indent="0" lvl="0" marL="36195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br>
              <a:rPr b="0" lang="fr-FR"/>
            </a:br>
            <a:r>
              <a:rPr lang="fr-FR">
                <a:solidFill>
                  <a:srgbClr val="F7E588"/>
                </a:solidFill>
                <a:latin typeface="Calibri"/>
                <a:ea typeface="Calibri"/>
                <a:cs typeface="Calibri"/>
                <a:sym typeface="Calibri"/>
              </a:rPr>
              <a:t>Merci de votre travail et votre attention !</a:t>
            </a:r>
            <a:endParaRPr b="0"/>
          </a:p>
          <a:p>
            <a:pPr indent="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fr-FR"/>
            </a:b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1666568" y="6415732"/>
            <a:ext cx="61009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18/11/2023                Journée des organisateurs de sauvetage des batraciens –  Suivi de terrain et communication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>
            <p:ph type="title"/>
          </p:nvPr>
        </p:nvSpPr>
        <p:spPr>
          <a:xfrm>
            <a:off x="751840" y="1924315"/>
            <a:ext cx="7620635" cy="3009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2800"/>
              <a:buFont typeface="Calibri"/>
              <a:buNone/>
            </a:pPr>
            <a:r>
              <a:rPr lang="fr-FR"/>
              <a:t>Actions de sensibilisation 2024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</a:pPr>
            <a:r>
              <a:rPr lang="fr-FR"/>
              <a:t>Vos attentes</a:t>
            </a:r>
            <a:endParaRPr/>
          </a:p>
        </p:txBody>
      </p:sp>
      <p:sp>
        <p:nvSpPr>
          <p:cNvPr id="49" name="Google Shape;49;p3"/>
          <p:cNvSpPr txBox="1"/>
          <p:nvPr>
            <p:ph idx="1" type="body"/>
          </p:nvPr>
        </p:nvSpPr>
        <p:spPr>
          <a:xfrm>
            <a:off x="365760" y="1564640"/>
            <a:ext cx="8392160" cy="461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361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Soutien des pouvoirs publics</a:t>
            </a:r>
            <a:endParaRPr b="0"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sensibiliser le public local dont les automobilistes</a:t>
            </a:r>
            <a:endParaRPr b="0"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améliorer la sécurité routière </a:t>
            </a:r>
            <a:b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Objectifs </a:t>
            </a:r>
            <a:endParaRPr b="0"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Être plus nombreux, plus efficaces</a:t>
            </a:r>
            <a:endParaRPr b="0"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Être plus en sécurité</a:t>
            </a:r>
            <a:endParaRPr b="0"/>
          </a:p>
          <a:p>
            <a:pPr indent="0" lvl="0" marL="36195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fr-FR"/>
            </a:br>
            <a:r>
              <a:rPr lang="fr-FR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Nous avons besoin de votre aide !</a:t>
            </a:r>
            <a:endParaRPr b="0" sz="3200">
              <a:solidFill>
                <a:srgbClr val="FFC000"/>
              </a:solidFill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1666568" y="6415732"/>
            <a:ext cx="61009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18/11/2023                Journée des organisateurs de sauvetage des batraciens –  Actions de sensibilisation 2024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</a:pPr>
            <a:r>
              <a:rPr lang="fr-FR"/>
              <a:t>Description</a:t>
            </a:r>
            <a:endParaRPr/>
          </a:p>
        </p:txBody>
      </p:sp>
      <p:sp>
        <p:nvSpPr>
          <p:cNvPr id="56" name="Google Shape;56;p4"/>
          <p:cNvSpPr txBox="1"/>
          <p:nvPr>
            <p:ph idx="1" type="body"/>
          </p:nvPr>
        </p:nvSpPr>
        <p:spPr>
          <a:xfrm>
            <a:off x="365760" y="1564640"/>
            <a:ext cx="8392160" cy="461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361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Quand ?</a:t>
            </a:r>
            <a:endParaRPr b="0"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7E588"/>
              </a:buClr>
              <a:buSzPts val="2160"/>
              <a:buChar char="→"/>
            </a:pPr>
            <a:r>
              <a:rPr b="0" lang="fr-FR">
                <a:solidFill>
                  <a:srgbClr val="F7E588"/>
                </a:solidFill>
              </a:rPr>
              <a:t>Jeu</a:t>
            </a:r>
            <a:r>
              <a:rPr b="0" lang="fr-FR">
                <a:solidFill>
                  <a:srgbClr val="F7E588"/>
                </a:solidFill>
                <a:latin typeface="Calibri"/>
                <a:ea typeface="Calibri"/>
                <a:cs typeface="Calibri"/>
                <a:sym typeface="Calibri"/>
              </a:rPr>
              <a:t>di 1</a:t>
            </a:r>
            <a:r>
              <a:rPr b="0" lang="fr-FR">
                <a:solidFill>
                  <a:srgbClr val="F7E588"/>
                </a:solidFill>
              </a:rPr>
              <a:t>5/02</a:t>
            </a:r>
            <a:r>
              <a:rPr b="0" lang="fr-FR">
                <a:solidFill>
                  <a:srgbClr val="F7E588"/>
                </a:solidFill>
                <a:latin typeface="Calibri"/>
                <a:ea typeface="Calibri"/>
                <a:cs typeface="Calibri"/>
                <a:sym typeface="Calibri"/>
              </a:rPr>
              <a:t> et samedi 17/02/2024 (</a:t>
            </a:r>
            <a:r>
              <a:rPr b="0" lang="fr-FR">
                <a:solidFill>
                  <a:srgbClr val="F7E588"/>
                </a:solidFill>
              </a:rPr>
              <a:t>e</a:t>
            </a:r>
            <a:r>
              <a:rPr b="0" lang="fr-FR">
                <a:solidFill>
                  <a:srgbClr val="F7E588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b="0" lang="fr-FR">
                <a:solidFill>
                  <a:srgbClr val="F7E588"/>
                </a:solidFill>
              </a:rPr>
              <a:t>we et en semaine)</a:t>
            </a:r>
            <a:endParaRPr>
              <a:solidFill>
                <a:srgbClr val="F7E588"/>
              </a:solidFill>
            </a:endParaRPr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préférence en début de soirée - durée de 1 à 2 heures</a:t>
            </a:r>
            <a:b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/>
              <a:t>Objectifs ?</a:t>
            </a:r>
            <a:endParaRPr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Arrêter les voitures sur les routes de migration</a:t>
            </a:r>
            <a:endParaRPr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Sensibiliser au sort des batraciens, </a:t>
            </a:r>
            <a:b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aux sauvetages, à la sécurité routière + flyer 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Message positif, voire humoristique</a:t>
            </a:r>
            <a:endParaRPr/>
          </a:p>
          <a:p>
            <a:pPr indent="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/>
          </a:p>
        </p:txBody>
      </p:sp>
      <p:sp>
        <p:nvSpPr>
          <p:cNvPr id="57" name="Google Shape;57;p4"/>
          <p:cNvSpPr/>
          <p:nvPr/>
        </p:nvSpPr>
        <p:spPr>
          <a:xfrm>
            <a:off x="1666568" y="6415732"/>
            <a:ext cx="61009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18/11/2023                Journée des organisateurs de sauvetage des batraciens –  Actions de sensibilisation 2024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</a:pPr>
            <a:r>
              <a:rPr lang="fr-FR"/>
              <a:t>Description</a:t>
            </a:r>
            <a:endParaRPr/>
          </a:p>
        </p:txBody>
      </p:sp>
      <p:sp>
        <p:nvSpPr>
          <p:cNvPr id="63" name="Google Shape;63;p5"/>
          <p:cNvSpPr txBox="1"/>
          <p:nvPr>
            <p:ph idx="1" type="body"/>
          </p:nvPr>
        </p:nvSpPr>
        <p:spPr>
          <a:xfrm>
            <a:off x="365760" y="1564640"/>
            <a:ext cx="8392160" cy="461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361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 ?</a:t>
            </a:r>
            <a:endParaRPr b="0"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volontaires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police locale (présence obligatoire)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commune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Natagora </a:t>
            </a:r>
            <a:endParaRPr/>
          </a:p>
          <a:p>
            <a:pPr indent="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>
              <a:solidFill>
                <a:srgbClr val="ECF6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80"/>
              <a:buNone/>
            </a:pPr>
            <a:r>
              <a:rPr lang="fr-FR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LA PRESSE !</a:t>
            </a:r>
            <a:endParaRPr b="0" sz="3200">
              <a:solidFill>
                <a:srgbClr val="FFC000"/>
              </a:solidFill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1666568" y="6415732"/>
            <a:ext cx="61009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18/11/2023                Journée des organisateurs de sauvetage des batraciens –  Actions de sensibilisation 2024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</a:pPr>
            <a:r>
              <a:rPr lang="fr-FR"/>
              <a:t>Nos objectifs pour 2024</a:t>
            </a:r>
            <a:endParaRPr/>
          </a:p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365760" y="1564640"/>
            <a:ext cx="8392160" cy="461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361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 actions par </a:t>
            </a:r>
            <a:r>
              <a:rPr lang="fr-FR">
                <a:solidFill>
                  <a:srgbClr val="FFFFFF"/>
                </a:solidFill>
              </a:rPr>
              <a:t>P</a:t>
            </a: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rovince</a:t>
            </a:r>
            <a:endParaRPr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Créer ou améliorer les collaborations avec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commune</a:t>
            </a:r>
            <a:endParaRPr/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régionale locale Natagora</a:t>
            </a:r>
            <a:endParaRPr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usagers de la route</a:t>
            </a:r>
            <a:endParaRPr b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8191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b="0" lang="fr-FR">
                <a:solidFill>
                  <a:srgbClr val="FFFFFF"/>
                </a:solidFill>
              </a:rPr>
              <a:t>La police locale </a:t>
            </a:r>
            <a:r>
              <a:rPr b="0"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1666568" y="6415732"/>
            <a:ext cx="61009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18/11/2023                Journée des organisateurs de sauvetage des batraciens –  Actions de sensibilisation 2024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/>
          <p:nvPr>
            <p:ph type="title"/>
          </p:nvPr>
        </p:nvSpPr>
        <p:spPr>
          <a:xfrm>
            <a:off x="365760" y="0"/>
            <a:ext cx="8392160" cy="1316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3300"/>
              <a:buFont typeface="Calibri"/>
              <a:buNone/>
            </a:pPr>
            <a:r>
              <a:rPr lang="fr-FR"/>
              <a:t>Comment marquer son intérêt ?</a:t>
            </a:r>
            <a:endParaRPr/>
          </a:p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365760" y="1564640"/>
            <a:ext cx="8392160" cy="4612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361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Maintenant</a:t>
            </a:r>
            <a:endParaRPr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 mail « event@natagora.be »</a:t>
            </a:r>
            <a:endParaRPr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Via le bouton d’inscription de la prochaine dépêche</a:t>
            </a:r>
            <a:endParaRPr/>
          </a:p>
          <a:p>
            <a:pPr indent="-361950" lvl="0" marL="361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160"/>
              <a:buChar char="→"/>
            </a:pPr>
            <a:r>
              <a:rPr lang="fr-F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1666568" y="6415732"/>
            <a:ext cx="61009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18/11/2023                Journée des organisateurs de sauvetage des batraciens –  Actions de sensibilisation 2024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/>
          <p:nvPr>
            <p:ph type="title"/>
          </p:nvPr>
        </p:nvSpPr>
        <p:spPr>
          <a:xfrm>
            <a:off x="751840" y="1924315"/>
            <a:ext cx="7620635" cy="3009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2800"/>
              <a:buFont typeface="Calibri"/>
              <a:buNone/>
            </a:pPr>
            <a:r>
              <a:rPr lang="fr-FR"/>
              <a:t>Des questions 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/>
          <p:nvPr>
            <p:ph type="title"/>
          </p:nvPr>
        </p:nvSpPr>
        <p:spPr>
          <a:xfrm>
            <a:off x="751840" y="1924315"/>
            <a:ext cx="7620635" cy="3009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E588"/>
              </a:buClr>
              <a:buSzPts val="2800"/>
              <a:buFont typeface="Calibri"/>
              <a:buNone/>
            </a:pPr>
            <a:r>
              <a:rPr lang="fr-FR"/>
              <a:t>Le suivi de terrain et la communication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C-2018_modelePPT">
  <a:themeElements>
    <a:clrScheme name="Personnalisé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2019-01-24T13:10:11Z</dcterms:created>
  <dc:creator>Jean-François Léonard</dc:creator>
</cp:coreProperties>
</file>