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6.png" ContentType="image/png"/>
  <Override PartName="/ppt/media/image7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dt" idx="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ftr" idx="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E61A8A2-3AB8-45E3-BB12-306F3E80D11E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TITRE DE LA PRÉSENTATION (raccourci alt+144 pour un é majuscule)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6B5994D-3603-4C6B-B2FC-CD8231366427}" type="slidenum"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Plus de 30 communes étaient déjà partenaires (en communication avec nous)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00D54F0-54C6-4B3F-A97C-B5D14AF451DC}" type="slidenum"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Plus de 30 communes étaient déjà partenaires (en communication avec nous)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831BF3-3955-4E18-B54C-EA8970817502}" type="slidenum"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Bxl : Ville, Jette, WSP,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Auderghem,</a:t>
            </a:r>
            <a:r>
              <a:rPr b="0" lang="en-US" sz="2000" spc="-1" strike="noStrike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Ganshoren, Uccle</a:t>
            </a:r>
            <a:r>
              <a:rPr b="0" lang="en-US" sz="2000" spc="-1" strike="noStrike">
                <a:solidFill>
                  <a:srgbClr val="000000"/>
                </a:solidFill>
                <a:latin typeface="+mn-lt"/>
                <a:ea typeface="+mn-ea"/>
              </a:rPr>
              <a:t> – 74 réponses mais 2 x Ath, Pont à Celles et Silly (2 personnes différentes)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37D6D65-1C0C-482E-9BF4-DA629D7BBC5E}" type="slidenum"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Bxl : Ville, Jette, WSP,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Auderghem,</a:t>
            </a:r>
            <a:r>
              <a:rPr b="0" lang="en-US" sz="2000" spc="-1" strike="noStrike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Ganshoren, Uccle</a:t>
            </a:r>
            <a:r>
              <a:rPr b="0" lang="en-US" sz="2000" spc="-1" strike="noStrike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009AD4F-8C65-487B-B1FC-FC18417C6360}" type="slidenum"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365760" y="3973680"/>
            <a:ext cx="839196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3657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659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02920" y="156456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40440" y="156456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365760" y="397368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02920" y="397368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40440" y="397368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65760" y="0"/>
            <a:ext cx="8391960" cy="610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3657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659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365760" y="3973680"/>
            <a:ext cx="839196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65760" y="3973680"/>
            <a:ext cx="839196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3657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659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02920" y="156456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40440" y="156456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365760" y="397368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02920" y="397368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40440" y="397368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60A511-AB30-4B76-9859-A70E02BF79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A46141-ACF5-4505-ADAD-9050CD8825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E40337-7CF2-4C3D-816E-982261F2C5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5386AD-6F5C-4690-BC36-AC3483B182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7B3769-84B6-4096-BC43-998564138D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365760" y="0"/>
            <a:ext cx="8391960" cy="610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F2EE4A-59DD-4853-99C6-01DE85BC12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3657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09874C-CF42-4F86-8022-8828CFF149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6659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9CA35D-8811-41F5-94E7-0B39871A96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365760" y="3973680"/>
            <a:ext cx="839196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A077BA-E32D-4C89-9C12-7CFB8DD02E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65760" y="3973680"/>
            <a:ext cx="839196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FEE67C-15EA-4F6F-8C83-12E486877D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3657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6659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D91913-2D84-4ED5-B88B-C016BF70B8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3202920" y="156456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040440" y="156456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365760" y="397368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3202920" y="397368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6040440" y="3973680"/>
            <a:ext cx="27018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6541D4-B2B7-474B-8489-CF1DFBF431B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365760" y="0"/>
            <a:ext cx="8391960" cy="610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3657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46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65960" y="397368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65960" y="1564560"/>
            <a:ext cx="409500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365760" y="3973680"/>
            <a:ext cx="8391960" cy="219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fr-B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7e5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8"/>
          <p:cNvSpPr/>
          <p:nvPr/>
        </p:nvSpPr>
        <p:spPr>
          <a:xfrm>
            <a:off x="0" y="4192560"/>
            <a:ext cx="9143640" cy="266184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07360" y="4571640"/>
            <a:ext cx="8445960" cy="1377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685800">
              <a:lnSpc>
                <a:spcPct val="85000"/>
              </a:lnSpc>
              <a:buNone/>
            </a:pPr>
            <a:r>
              <a:rPr b="1" lang="en-US" sz="4100" spc="-1" strike="noStrike">
                <a:solidFill>
                  <a:srgbClr val="1f343d"/>
                </a:solidFill>
                <a:latin typeface="Calibri"/>
              </a:rPr>
              <a:t>TITRE DE LA PRÉSENTATION</a:t>
            </a:r>
            <a:endParaRPr b="0" lang="fr-FR" sz="4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Footer Placeholder 9"/>
          <p:cNvSpPr/>
          <p:nvPr/>
        </p:nvSpPr>
        <p:spPr>
          <a:xfrm>
            <a:off x="727560" y="6357960"/>
            <a:ext cx="397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1000" spc="-1" strike="noStrike">
                <a:solidFill>
                  <a:schemeClr val="accent2"/>
                </a:solidFill>
                <a:latin typeface="Calibri"/>
              </a:rPr>
              <a:t> </a:t>
            </a:r>
            <a:r>
              <a:rPr b="1" lang="fr-BE" sz="1000" spc="-1" strike="noStrike">
                <a:solidFill>
                  <a:schemeClr val="accent2"/>
                </a:solidFill>
                <a:latin typeface="Calibri-Bold"/>
              </a:rPr>
              <a:t>|</a:t>
            </a:r>
            <a:endParaRPr b="0" lang="fr-BE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942120" y="6369840"/>
            <a:ext cx="5761800" cy="364680"/>
          </a:xfrm>
          <a:prstGeom prst="rect">
            <a:avLst/>
          </a:prstGeom>
          <a:noFill/>
          <a:ln w="0">
            <a:noFill/>
          </a:ln>
        </p:spPr>
        <p:txBody>
          <a:bodyPr lIns="7200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BE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BE" sz="1000" spc="-1" strike="noStrike">
                <a:solidFill>
                  <a:schemeClr val="dk1"/>
                </a:solidFill>
                <a:latin typeface="Calibri"/>
              </a:rPr>
              <a:t>&lt;pied de page&gt;</a:t>
            </a:r>
            <a:endParaRPr b="0" lang="fr-B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>
          <a:xfrm>
            <a:off x="55440" y="6369840"/>
            <a:ext cx="883800" cy="364680"/>
          </a:xfrm>
          <a:prstGeom prst="rect">
            <a:avLst/>
          </a:prstGeom>
          <a:noFill/>
          <a:ln w="0">
            <a:noFill/>
          </a:ln>
        </p:spPr>
        <p:txBody>
          <a:bodyPr lIns="36000" rIns="7200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BE" sz="10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fr-BE" sz="1000" spc="-1" strike="noStrike">
                <a:solidFill>
                  <a:schemeClr val="dk1"/>
                </a:solidFill>
                <a:latin typeface="Calibri"/>
              </a:rPr>
              <a:t>&lt;date/heure&gt;</a:t>
            </a:r>
            <a:endParaRPr b="0" lang="fr-BE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Image 4" descr=""/>
          <p:cNvPicPr/>
          <p:nvPr/>
        </p:nvPicPr>
        <p:blipFill>
          <a:blip r:embed="rId2"/>
          <a:stretch/>
        </p:blipFill>
        <p:spPr>
          <a:xfrm>
            <a:off x="2160" y="1800"/>
            <a:ext cx="9139320" cy="68540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Cliquez pour éditer le format du plan de texte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chemeClr val="lt1"/>
                </a:solidFill>
                <a:latin typeface="Calibri"/>
              </a:rPr>
              <a:t>Second niveau de plan</a:t>
            </a:r>
            <a:endParaRPr b="0" lang="fr-FR" sz="1600" spc="-1" strike="noStrike">
              <a:solidFill>
                <a:schemeClr val="lt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chemeClr val="lt1"/>
                </a:solidFill>
                <a:latin typeface="Calibri"/>
              </a:rPr>
              <a:t>Troisième niveau de plan</a:t>
            </a:r>
            <a:endParaRPr b="0" lang="fr-FR" sz="1400" spc="-1" strike="noStrike">
              <a:solidFill>
                <a:schemeClr val="lt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chemeClr val="lt1"/>
                </a:solidFill>
                <a:latin typeface="Calibri"/>
              </a:rPr>
              <a:t>Quatrième niveau de plan</a:t>
            </a:r>
            <a:endParaRPr b="0" lang="fr-FR" sz="1400" spc="-1" strike="noStrike">
              <a:solidFill>
                <a:schemeClr val="lt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chemeClr val="lt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chemeClr val="lt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d40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3" descr=""/>
          <p:cNvPicPr/>
          <p:nvPr/>
        </p:nvPicPr>
        <p:blipFill>
          <a:blip r:embed="rId2"/>
          <a:stretch/>
        </p:blipFill>
        <p:spPr>
          <a:xfrm>
            <a:off x="1080" y="1080"/>
            <a:ext cx="9141840" cy="685584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51680" y="1924200"/>
            <a:ext cx="7620120" cy="30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f7e588"/>
                </a:solidFill>
                <a:latin typeface="Calibri"/>
              </a:rPr>
              <a:t>CLICK TO EDIT MASTER TITLE STYLE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Cliquez pour éditer le format du plan de texte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chemeClr val="lt1"/>
                </a:solidFill>
                <a:latin typeface="Calibri"/>
              </a:rPr>
              <a:t>Second niveau de plan</a:t>
            </a:r>
            <a:endParaRPr b="0" lang="fr-FR" sz="1600" spc="-1" strike="noStrike">
              <a:solidFill>
                <a:schemeClr val="lt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chemeClr val="lt1"/>
                </a:solidFill>
                <a:latin typeface="Calibri"/>
              </a:rPr>
              <a:t>Troisième niveau de plan</a:t>
            </a:r>
            <a:endParaRPr b="0" lang="fr-FR" sz="1400" spc="-1" strike="noStrike">
              <a:solidFill>
                <a:schemeClr val="lt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chemeClr val="lt1"/>
                </a:solidFill>
                <a:latin typeface="Calibri"/>
              </a:rPr>
              <a:t>Quatrième niveau de plan</a:t>
            </a:r>
            <a:endParaRPr b="0" lang="fr-FR" sz="1400" spc="-1" strike="noStrike">
              <a:solidFill>
                <a:schemeClr val="lt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chemeClr val="lt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chemeClr val="lt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915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pc="-1" strike="noStrike">
                <a:solidFill>
                  <a:srgbClr val="f7e588"/>
                </a:solidFill>
                <a:latin typeface="Calibri"/>
              </a:rPr>
              <a:t>CLICK TO EDIT MASTER TITLE STYLE</a:t>
            </a:r>
            <a:endParaRPr b="0" lang="fr-FR" sz="3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Modifiez les styles du texte du masque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Deuxième niveau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600" spc="-1" strike="noStrike">
                <a:solidFill>
                  <a:schemeClr val="lt1"/>
                </a:solidFill>
                <a:latin typeface="Calibri"/>
              </a:rPr>
              <a:t>Troisième niveau</a:t>
            </a:r>
            <a:endParaRPr b="0" lang="fr-FR" sz="1600" spc="-1" strike="noStrike">
              <a:solidFill>
                <a:schemeClr val="lt1"/>
              </a:solidFill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400" spc="-1" strike="noStrike">
                <a:solidFill>
                  <a:schemeClr val="lt1"/>
                </a:solidFill>
                <a:latin typeface="Calibri"/>
              </a:rPr>
              <a:t>Quatrième niveau</a:t>
            </a:r>
            <a:endParaRPr b="0" lang="fr-FR" sz="1400" spc="-1" strike="noStrike">
              <a:solidFill>
                <a:schemeClr val="lt1"/>
              </a:solidFill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400" spc="-1" strike="noStrike">
                <a:solidFill>
                  <a:schemeClr val="lt1"/>
                </a:solidFill>
                <a:latin typeface="Calibri"/>
              </a:rPr>
              <a:t>Cinquième niveau</a:t>
            </a:r>
            <a:endParaRPr b="0" lang="fr-FR" sz="1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3"/>
          </p:nvPr>
        </p:nvSpPr>
        <p:spPr>
          <a:xfrm>
            <a:off x="8371440" y="6378840"/>
            <a:ext cx="591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BE" sz="9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0673B5-E8D1-429C-8C90-FECB1489BBEA}" type="slidenum">
              <a:rPr b="0" lang="fr-BE" sz="900" spc="-1" strike="noStrike">
                <a:solidFill>
                  <a:schemeClr val="lt1"/>
                </a:solidFill>
                <a:latin typeface="Calibri"/>
              </a:rPr>
              <a:t>&lt;numéro&gt;</a:t>
            </a:fld>
            <a:endParaRPr b="0" lang="fr-BE" sz="9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4"/>
          </p:nvPr>
        </p:nvSpPr>
        <p:spPr>
          <a:xfrm>
            <a:off x="1602720" y="6369840"/>
            <a:ext cx="5761800" cy="364680"/>
          </a:xfrm>
          <a:prstGeom prst="rect">
            <a:avLst/>
          </a:prstGeom>
          <a:noFill/>
          <a:ln w="0">
            <a:noFill/>
          </a:ln>
        </p:spPr>
        <p:txBody>
          <a:bodyPr lIns="7200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BE" sz="10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BE" sz="1000" spc="-1" strike="noStrike">
                <a:solidFill>
                  <a:schemeClr val="lt1"/>
                </a:solidFill>
                <a:latin typeface="Calibri"/>
              </a:rPr>
              <a:t>&lt;pied de page&gt;</a:t>
            </a:r>
            <a:endParaRPr b="0" lang="fr-BE" sz="1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dt" idx="5"/>
          </p:nvPr>
        </p:nvSpPr>
        <p:spPr>
          <a:xfrm>
            <a:off x="716040" y="6369840"/>
            <a:ext cx="883800" cy="364680"/>
          </a:xfrm>
          <a:prstGeom prst="rect">
            <a:avLst/>
          </a:prstGeom>
          <a:noFill/>
          <a:ln w="0">
            <a:noFill/>
          </a:ln>
        </p:spPr>
        <p:txBody>
          <a:bodyPr lIns="36000" rIns="7200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BE" sz="1000" spc="-1" strike="noStrike">
                <a:solidFill>
                  <a:schemeClr val="lt1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fr-BE" sz="1000" spc="-1" strike="noStrike">
                <a:solidFill>
                  <a:schemeClr val="lt1"/>
                </a:solidFill>
                <a:latin typeface="Calibri"/>
              </a:rPr>
              <a:t>&lt;date/heure&gt;</a:t>
            </a:r>
            <a:endParaRPr b="0" lang="fr-BE" sz="10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87" name="Picture 20" descr=""/>
          <p:cNvPicPr/>
          <p:nvPr/>
        </p:nvPicPr>
        <p:blipFill>
          <a:blip r:embed="rId2"/>
          <a:srcRect l="0" t="0" r="0" b="16724"/>
          <a:stretch/>
        </p:blipFill>
        <p:spPr>
          <a:xfrm>
            <a:off x="267480" y="6282360"/>
            <a:ext cx="356040" cy="348480"/>
          </a:xfrm>
          <a:prstGeom prst="rect">
            <a:avLst/>
          </a:prstGeom>
          <a:ln w="0">
            <a:noFill/>
          </a:ln>
        </p:spPr>
      </p:pic>
      <p:sp>
        <p:nvSpPr>
          <p:cNvPr id="88" name="Footer Placeholder 9"/>
          <p:cNvSpPr/>
          <p:nvPr/>
        </p:nvSpPr>
        <p:spPr>
          <a:xfrm>
            <a:off x="1388160" y="6357960"/>
            <a:ext cx="397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1000" spc="-1" strike="noStrike">
                <a:solidFill>
                  <a:schemeClr val="accent2"/>
                </a:solidFill>
                <a:latin typeface="Calibri"/>
              </a:rPr>
              <a:t> </a:t>
            </a:r>
            <a:r>
              <a:rPr b="1" lang="fr-BE" sz="1000" spc="-1" strike="noStrike">
                <a:solidFill>
                  <a:schemeClr val="accent2"/>
                </a:solidFill>
                <a:latin typeface="Calibri-Bold"/>
              </a:rPr>
              <a:t>|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mailto:event@natagora.be" TargetMode="External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biodiversite.wallonie.be/fr/subvention-biodivercite.html?IDC=6394" TargetMode="External"/><Relationship Id="rId2" Type="http://schemas.openxmlformats.org/officeDocument/2006/relationships/hyperlink" Target="http://biodiversite.wallonie.be/fr/subvention-biodivercite.html?IDC=6394" TargetMode="External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pc="-1" strike="noStrike">
                <a:solidFill>
                  <a:srgbClr val="f7e588"/>
                </a:solidFill>
                <a:latin typeface="Calibri"/>
              </a:rPr>
              <a:t>CLICK TO EDIT MASTER TITLE STYLE</a:t>
            </a:r>
            <a:endParaRPr b="0" lang="en-US" sz="3300" spc="-1" strike="noStrike">
              <a:solidFill>
                <a:srgbClr val="f7e588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685800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Il nous reste à contacter les autres communes.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algn="ctr" defTabSz="685800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algn="ctr" defTabSz="685800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Pour une question, une inscription à la dépêche, une info ou 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algn="ctr" defTabSz="685800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pour signaler un site : Aude Jacomet et Serge Tiquet : </a:t>
            </a:r>
            <a:r>
              <a:rPr b="0" lang="fr-FR" sz="2400" spc="-1" strike="noStrike" u="sng">
                <a:solidFill>
                  <a:schemeClr val="hlink"/>
                </a:solidFill>
                <a:uFillTx/>
                <a:latin typeface="Calibri"/>
                <a:hlinkClick r:id="rId1"/>
              </a:rPr>
              <a:t>event@natagora.be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  - Aude : 081 39 18 28 – Serge : 04 250 95 96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algn="ctr" defTabSz="685800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algn="ctr" defTabSz="685800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Merci de votre attention !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2" name="ZoneTexte 4"/>
          <p:cNvSpPr/>
          <p:nvPr/>
        </p:nvSpPr>
        <p:spPr>
          <a:xfrm>
            <a:off x="1763640" y="6409080"/>
            <a:ext cx="63842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BE" sz="1000" spc="-1" strike="noStrike">
                <a:solidFill>
                  <a:srgbClr val="ffffff"/>
                </a:solidFill>
                <a:latin typeface="Calibri"/>
              </a:rPr>
              <a:t>18/11/2023                Journée des organisateurs de sauvetage des batraciens – Sensibilisation communes 2023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7" dur="indefinite" restart="never" nodeType="tmRoot">
          <p:childTnLst>
            <p:seq>
              <p:cTn id="208" dur="indefinite" nodeType="mainSeq">
                <p:childTnLst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51680" y="1924200"/>
            <a:ext cx="7620120" cy="300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f7e588"/>
                </a:solidFill>
                <a:latin typeface="Calibri"/>
              </a:rPr>
              <a:t>2023</a:t>
            </a:r>
            <a:br>
              <a:rPr sz="2800"/>
            </a:br>
            <a:r>
              <a:rPr b="0" lang="en-US" sz="2800" spc="-1" strike="noStrike">
                <a:solidFill>
                  <a:srgbClr val="f7e588"/>
                </a:solidFill>
                <a:latin typeface="Calibri"/>
              </a:rPr>
              <a:t>Action de sensibilisation auprès des communes</a:t>
            </a:r>
            <a:endParaRPr b="0" lang="fr-FR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pc="-1" strike="noStrike">
                <a:solidFill>
                  <a:srgbClr val="f7e588"/>
                </a:solidFill>
                <a:latin typeface="Calibri"/>
              </a:rPr>
              <a:t>LES ACTEURS DES SAUVETAGES</a:t>
            </a:r>
            <a:endParaRPr b="0" lang="fr-FR" sz="3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6628"/>
          </a:bodyPr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Citoyens volontaires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Organisatrices / organisateurs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Sauveteurs / sauveteuses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Régionales Natagora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Des associations locales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Les communes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Les régions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4" name="ZoneTexte 4"/>
          <p:cNvSpPr/>
          <p:nvPr/>
        </p:nvSpPr>
        <p:spPr>
          <a:xfrm>
            <a:off x="1763640" y="6409080"/>
            <a:ext cx="63842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BE" sz="1000" spc="-1" strike="noStrike">
                <a:solidFill>
                  <a:srgbClr val="ffffff"/>
                </a:solidFill>
                <a:latin typeface="Calibri"/>
              </a:rPr>
              <a:t>18/11/2023                Journée des organisateurs de sauvetage des batraciens – Sensibilisation communes 2023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5" name="Image 5" descr=""/>
          <p:cNvPicPr/>
          <p:nvPr/>
        </p:nvPicPr>
        <p:blipFill>
          <a:blip r:embed="rId1"/>
          <a:srcRect l="0" t="7881" r="14517" b="0"/>
          <a:stretch/>
        </p:blipFill>
        <p:spPr>
          <a:xfrm>
            <a:off x="3698280" y="3216600"/>
            <a:ext cx="5348880" cy="280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fr-FR" sz="3600" spc="-1" strike="noStrike">
                <a:solidFill>
                  <a:srgbClr val="f7e588"/>
                </a:solidFill>
                <a:latin typeface="Calibri"/>
              </a:rPr>
              <a:t>¾ des groupes collaborent avec la commune</a:t>
            </a:r>
            <a:endParaRPr b="0" lang="fr-FR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arrêtés de police,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signalisation et barrières, 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barrage temporaire,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communication, 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recrutement de volontaires,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aide matérielle,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activités grand public : sorties de terrain, conférences…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 u="sng">
                <a:solidFill>
                  <a:srgbClr val="ffcc44"/>
                </a:solidFill>
                <a:uFillTx/>
                <a:latin typeface="Calibri"/>
              </a:rPr>
              <a:t>S</a:t>
            </a:r>
            <a:r>
              <a:rPr b="0" lang="fr-FR" sz="2400" spc="-1" strike="noStrike" u="sng">
                <a:solidFill>
                  <a:schemeClr val="lt1"/>
                </a:solidFill>
                <a:uFillTx/>
                <a:latin typeface="Calibri"/>
                <a:hlinkClick r:id="rId1"/>
              </a:rPr>
              <a:t>ubvention </a:t>
            </a:r>
            <a:r>
              <a:rPr b="0" lang="fr-FR" sz="2400" spc="-1" strike="noStrike" u="sng">
                <a:solidFill>
                  <a:schemeClr val="lt1"/>
                </a:solidFill>
                <a:uFillTx/>
                <a:latin typeface="Calibri"/>
                <a:hlinkClick r:id="rId2"/>
              </a:rPr>
              <a:t>BiodiverCité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 (Wallonie)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8" name="ZoneTexte 4"/>
          <p:cNvSpPr/>
          <p:nvPr/>
        </p:nvSpPr>
        <p:spPr>
          <a:xfrm>
            <a:off x="1763640" y="6409080"/>
            <a:ext cx="63842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BE" sz="1000" spc="-1" strike="noStrike">
                <a:solidFill>
                  <a:srgbClr val="ffffff"/>
                </a:solidFill>
                <a:latin typeface="Calibri"/>
              </a:rPr>
              <a:t>18/11/2023                Journée des organisateurs de sauvetage des batraciens – Sensibilisation communes 2023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9" name="Image 6" descr=""/>
          <p:cNvPicPr/>
          <p:nvPr/>
        </p:nvPicPr>
        <p:blipFill>
          <a:blip r:embed="rId3"/>
          <a:srcRect l="9465" t="42144" r="10714" b="2498"/>
          <a:stretch/>
        </p:blipFill>
        <p:spPr>
          <a:xfrm>
            <a:off x="4349160" y="1548000"/>
            <a:ext cx="4408200" cy="229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fr-FR" sz="3600" spc="-1" strike="noStrike">
                <a:solidFill>
                  <a:srgbClr val="f7e588"/>
                </a:solidFill>
                <a:latin typeface="Calibri"/>
              </a:rPr>
              <a:t>Objectifs</a:t>
            </a:r>
            <a:endParaRPr b="0" lang="fr-FR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Sensibiliser les pouvoirs publics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	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Impliquer plus de communes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Faire connaître les défis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Demander de l’aide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f7e588"/>
                </a:solidFill>
                <a:latin typeface="Calibri"/>
              </a:rPr>
              <a:t>Sauveteurs et Natagora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  <a:tabLst>
                <a:tab algn="l" pos="0"/>
              </a:tabLst>
            </a:pP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PARTENAIRES, RELAIS 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rgbClr val="f7e588"/>
                </a:solidFill>
                <a:latin typeface="Calibri"/>
              </a:rPr>
              <a:t>Grand public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2" name="ZoneTexte 4"/>
          <p:cNvSpPr/>
          <p:nvPr/>
        </p:nvSpPr>
        <p:spPr>
          <a:xfrm>
            <a:off x="1763640" y="6409080"/>
            <a:ext cx="63842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BE" sz="1000" spc="-1" strike="noStrike">
                <a:solidFill>
                  <a:srgbClr val="ffffff"/>
                </a:solidFill>
                <a:latin typeface="Calibri"/>
              </a:rPr>
              <a:t>18/11/2023                Journée des organisateurs de sauvetage des batraciens – Sensibilisation communes 2023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43" name="Connecteur droit avec flèche 5"/>
          <p:cNvCxnSpPr/>
          <p:nvPr/>
        </p:nvCxnSpPr>
        <p:spPr>
          <a:xfrm flipV="1">
            <a:off x="3722760" y="4514760"/>
            <a:ext cx="759600" cy="286200"/>
          </a:xfrm>
          <a:prstGeom prst="straightConnector1">
            <a:avLst/>
          </a:prstGeom>
          <a:ln w="38100">
            <a:solidFill>
              <a:srgbClr val="f7e588"/>
            </a:solidFill>
            <a:tailEnd len="med" type="triangle" w="med"/>
          </a:ln>
        </p:spPr>
      </p:cxnSp>
      <p:cxnSp>
        <p:nvCxnSpPr>
          <p:cNvPr id="144" name="Connecteur droit avec flèche 7"/>
          <p:cNvCxnSpPr/>
          <p:nvPr/>
        </p:nvCxnSpPr>
        <p:spPr>
          <a:xfrm>
            <a:off x="3722760" y="4943160"/>
            <a:ext cx="759600" cy="306720"/>
          </a:xfrm>
          <a:prstGeom prst="straightConnector1">
            <a:avLst/>
          </a:prstGeom>
          <a:ln w="38100">
            <a:solidFill>
              <a:srgbClr val="f7e588"/>
            </a:solidFill>
            <a:tailEnd len="med" type="triangle" w="med"/>
          </a:ln>
        </p:spPr>
      </p:cxnSp>
      <p:pic>
        <p:nvPicPr>
          <p:cNvPr id="145" name="Picture 2" descr="L'entraide, un atout pour les entrepreneures ? - Entre'Elles webzine"/>
          <p:cNvPicPr/>
          <p:nvPr/>
        </p:nvPicPr>
        <p:blipFill>
          <a:blip r:embed="rId1"/>
          <a:stretch/>
        </p:blipFill>
        <p:spPr>
          <a:xfrm rot="3946800">
            <a:off x="5715000" y="614520"/>
            <a:ext cx="2470680" cy="301968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6" descr="Crédit photo : Commune d'Enghien"/>
          <p:cNvPicPr/>
          <p:nvPr/>
        </p:nvPicPr>
        <p:blipFill>
          <a:blip r:embed="rId2"/>
          <a:srcRect l="44710" t="17106" r="13179" b="40524"/>
          <a:stretch/>
        </p:blipFill>
        <p:spPr>
          <a:xfrm>
            <a:off x="6596640" y="1694520"/>
            <a:ext cx="914040" cy="69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fr-FR" sz="3300" spc="-1" strike="noStrike">
                <a:solidFill>
                  <a:srgbClr val="f7e588"/>
                </a:solidFill>
                <a:latin typeface="Calibri"/>
              </a:rPr>
              <a:t>L’action de sensibilisation</a:t>
            </a:r>
            <a:endParaRPr b="0" lang="fr-FR" sz="3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8306"/>
          </a:bodyPr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Juillet à septembre 2023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Mail : communes wallonnes et bruxelloises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Information et enquête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Visio conférences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Inscription à la dépêche des organisateurs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Duo citoyen organisateur - employé communal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Proposition d’action sécurité février 2024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plus de détail dans présentation à ce sujet !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Relation à entretenir toute l’année !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9" name="ZoneTexte 4"/>
          <p:cNvSpPr/>
          <p:nvPr/>
        </p:nvSpPr>
        <p:spPr>
          <a:xfrm>
            <a:off x="1763640" y="6409080"/>
            <a:ext cx="63842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BE" sz="1000" spc="-1" strike="noStrike">
                <a:solidFill>
                  <a:srgbClr val="ffffff"/>
                </a:solidFill>
                <a:latin typeface="Calibri"/>
              </a:rPr>
              <a:t>18/11/2023                Journée des organisateurs de sauvetage des batraciens – Sensibilisation communes 2023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0" name="Image 1" descr=""/>
          <p:cNvPicPr/>
          <p:nvPr/>
        </p:nvPicPr>
        <p:blipFill>
          <a:blip r:embed="rId1"/>
          <a:stretch/>
        </p:blipFill>
        <p:spPr>
          <a:xfrm rot="440400">
            <a:off x="5954040" y="4195080"/>
            <a:ext cx="2933640" cy="203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fr-FR" sz="3300" spc="-1" strike="noStrike">
                <a:solidFill>
                  <a:srgbClr val="f7e588"/>
                </a:solidFill>
                <a:latin typeface="Calibri"/>
              </a:rPr>
              <a:t>Résultats de l’action : réponses des communes</a:t>
            </a:r>
            <a:endParaRPr b="0" lang="fr-FR" sz="3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72</a:t>
            </a: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 réponses à l’enquête </a:t>
            </a:r>
            <a:r>
              <a:rPr b="0" lang="fr-FR" sz="2400" spc="-1" strike="noStrike">
                <a:solidFill>
                  <a:schemeClr val="lt1"/>
                </a:solidFill>
                <a:latin typeface="Calibri"/>
              </a:rPr>
              <a:t>-</a:t>
            </a: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6 à Bruxelles - 66 en Wallonie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40</a:t>
            </a: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 participants aux visio conférences  - </a:t>
            </a: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50%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64</a:t>
            </a: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 inscriptions à la dépêche des organisateurs  - </a:t>
            </a: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quasi 100%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99 % </a:t>
            </a: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savaient les amphibiens protégés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66</a:t>
            </a: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 soutenaient déjà les sauvetages </a:t>
            </a:r>
            <a:r>
              <a:rPr b="1" lang="fr-FR" sz="2400" spc="-1" strike="noStrike">
                <a:solidFill>
                  <a:srgbClr val="f7e588"/>
                </a:solidFill>
                <a:latin typeface="Calibri"/>
              </a:rPr>
              <a:t>MAIS</a:t>
            </a: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 </a:t>
            </a: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ne connaissaient pas la carte interactive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ne recevaient pas les dépêches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ne connaissaient pas nos outils de communication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3" name="ZoneTexte 4"/>
          <p:cNvSpPr/>
          <p:nvPr/>
        </p:nvSpPr>
        <p:spPr>
          <a:xfrm>
            <a:off x="1763640" y="6409080"/>
            <a:ext cx="63842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BE" sz="1000" spc="-1" strike="noStrike">
                <a:solidFill>
                  <a:srgbClr val="ffffff"/>
                </a:solidFill>
                <a:latin typeface="Calibri"/>
              </a:rPr>
              <a:t>18/11/2023                Journée des organisateurs de sauvetage des batraciens – Sensibilisation communes 2023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fr-FR" sz="3300" spc="-1" strike="noStrike">
                <a:solidFill>
                  <a:srgbClr val="f7e588"/>
                </a:solidFill>
                <a:latin typeface="Calibri"/>
              </a:rPr>
              <a:t>Résultats de l’action : les constats</a:t>
            </a:r>
            <a:endParaRPr b="0" lang="fr-FR" sz="3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Freins : 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manque de volontaires</a:t>
            </a:r>
            <a:endParaRPr b="0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pas sollicités ou pas dans les temps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méconnaissance des traversées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méconnaissance de l’organisation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sécurité : non respect de la signalisation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routes régionales (vitesse – interlocuteur)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manque d’intérêt des politiques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manque de temps de travail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61800" indent="-36180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  <a:tabLst>
                <a:tab algn="l" pos="0"/>
              </a:tabLst>
            </a:pPr>
            <a:r>
              <a:rPr b="1" lang="fr-FR" sz="2400" spc="-1" strike="noStrike">
                <a:solidFill>
                  <a:schemeClr val="lt1"/>
                </a:solidFill>
                <a:latin typeface="Calibri"/>
              </a:rPr>
              <a:t>Perspectives : 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identifier des sites non répertoriés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signaler ces sites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entreprendre les démarches à temps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2000" spc="-1" strike="noStrike">
                <a:solidFill>
                  <a:schemeClr val="lt1"/>
                </a:solidFill>
                <a:latin typeface="Calibri"/>
              </a:rPr>
              <a:t>partager les outils communication Natagora</a:t>
            </a: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  <a:p>
            <a:pPr indent="0" defTabSz="685800">
              <a:lnSpc>
                <a:spcPct val="90000"/>
              </a:lnSpc>
              <a:spcBef>
                <a:spcPts val="1199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1" lang="fr-FR" sz="2400" spc="-1" strike="noStrike">
              <a:solidFill>
                <a:schemeClr val="lt1"/>
              </a:solidFill>
              <a:latin typeface="Calibri"/>
            </a:endParaRPr>
          </a:p>
          <a:p>
            <a:pPr marL="343080" indent="0" defTabSz="685800">
              <a:lnSpc>
                <a:spcPct val="90000"/>
              </a:lnSpc>
              <a:spcBef>
                <a:spcPts val="374"/>
              </a:spcBef>
              <a:buNone/>
              <a:tabLst>
                <a:tab algn="l" pos="0"/>
              </a:tabLst>
            </a:pPr>
            <a:endParaRPr b="1" lang="fr-FR" sz="20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6" name="ZoneTexte 4"/>
          <p:cNvSpPr/>
          <p:nvPr/>
        </p:nvSpPr>
        <p:spPr>
          <a:xfrm>
            <a:off x="1763640" y="6409080"/>
            <a:ext cx="63842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BE" sz="1000" spc="-1" strike="noStrike">
                <a:solidFill>
                  <a:srgbClr val="ffffff"/>
                </a:solidFill>
                <a:latin typeface="Calibri"/>
              </a:rPr>
              <a:t>18/11/2023                Journée des organisateurs de sauvetage des batraciens – Sensibilisation communes 2023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3" dur="indefinite" restart="never" nodeType="tmRoot">
          <p:childTnLst>
            <p:seq>
              <p:cTn id="154" dur="indefinite" nodeType="mainSeq">
                <p:childTnLst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65760" y="0"/>
            <a:ext cx="8391960" cy="131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fr-FR" sz="3300" spc="-1" strike="noStrike">
                <a:solidFill>
                  <a:srgbClr val="f7e588"/>
                </a:solidFill>
                <a:latin typeface="Calibri"/>
              </a:rPr>
              <a:t>Merci aux communes participantes!</a:t>
            </a:r>
            <a:endParaRPr b="0" lang="fr-FR" sz="3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365760" y="1564560"/>
            <a:ext cx="8391960" cy="461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3324" lnSpcReduction="10000"/>
          </a:bodyPr>
          <a:p>
            <a:pPr marL="361800" indent="-361800" defTabSz="685800">
              <a:lnSpc>
                <a:spcPct val="170000"/>
              </a:lnSpc>
              <a:spcBef>
                <a:spcPts val="1199"/>
              </a:spcBef>
              <a:spcAft>
                <a:spcPts val="601"/>
              </a:spcAft>
              <a:buClr>
                <a:srgbClr val="94b6d2"/>
              </a:buClr>
              <a:buSzPct val="90000"/>
              <a:buFont typeface="Calibri"/>
              <a:buChar char="→"/>
            </a:pPr>
            <a:r>
              <a:rPr b="0" lang="fr-FR" sz="7200" spc="-1" strike="noStrike">
                <a:solidFill>
                  <a:schemeClr val="lt1"/>
                </a:solidFill>
                <a:latin typeface="Calibri"/>
              </a:rPr>
              <a:t>Amay, Assesse, Ath, Aubel, Auderghem, Aywaille, Beloeil, Braine-l'Alleud, Braine-le-Château, Braine-le-Comte, Brugelette, Brunehaut, Celles (en Hainaut), Chaudfontaine, Chaumont-Gistoux, Courcelles, Dinant, Dour, Durbuy, Ellezelles, Enghien, Engis, Fernelmont, Flobecq, Frameries, Ganshoren, Genappe, Grez-Doiceau, Hannut, Hastière, Hotton, Jemeppe-sur-Sambre, Jette, Jodoigne, La Hulpe, Lasne, Merbes-le-Château, Mettet, Modave, Mons, Montigny-le-Tilleul, Mont-Saint-Guibert, Morlanwelz, Musson, Neupré, Nivelles, Orp-Jauche, Ottignies-Louvain-la-Neuve, Peruwelz, Pont-à-Celles, Profondeville, Quaregnon, Quiévrain, Raeren, Ramillies, Saint-Ghislain, Saint-Nicolas, Seraing, Silly, Thuin, Trooz, Tubize, Uccle, Ville de Bruxelles, Villers-la-Ville, Villers-le-Bouillet, Viroinval, Virton, Waimes, Woluwe-Saint-Pierre, Yvoir</a:t>
            </a:r>
            <a:r>
              <a:rPr b="0" lang="fr-FR" sz="72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fr-FR" sz="7200" spc="-1" strike="noStrike">
                <a:solidFill>
                  <a:schemeClr val="lt1"/>
                </a:solidFill>
                <a:latin typeface="Calibri"/>
              </a:rPr>
              <a:t>     </a:t>
            </a:r>
            <a:r>
              <a:rPr b="1" lang="fr-FR" sz="8000" spc="-1" strike="noStrike">
                <a:solidFill>
                  <a:srgbClr val="f7e588"/>
                </a:solidFill>
                <a:latin typeface="Calibri"/>
              </a:rPr>
              <a:t>ET N’HÉSITEZ PAS À CONTACTER VOTRE COMMUNE !</a:t>
            </a:r>
            <a:endParaRPr b="1" lang="fr-FR" sz="80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9" name="ZoneTexte 4"/>
          <p:cNvSpPr/>
          <p:nvPr/>
        </p:nvSpPr>
        <p:spPr>
          <a:xfrm>
            <a:off x="1763640" y="6409080"/>
            <a:ext cx="63842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BE" sz="1000" spc="-1" strike="noStrike">
                <a:solidFill>
                  <a:srgbClr val="ffffff"/>
                </a:solidFill>
                <a:latin typeface="Calibri"/>
              </a:rPr>
              <a:t>18/11/2023                Journée des organisateurs de sauvetage des batraciens – Sensibilisation communes 2023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EC-2018_modelePPT">
  <a:themeElements>
    <a:clrScheme name="Personnalisé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C-2018_modelePPT">
  <a:themeElements>
    <a:clrScheme name="Personnalisé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EC-2018_modelePPT">
  <a:themeElements>
    <a:clrScheme name="Personnalisé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Application>LibreOffice/7.6.2.1$Windows_X86_64 LibreOffice_project/56f7684011345957bbf33a7ee678afaf4d2ba333</Application>
  <AppVersion>15.0000</AppVersion>
  <Words>487</Words>
  <Paragraphs>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2019-01-24T13:10:11Z</dcterms:created>
  <dc:creator>Jean-François Léonard</dc:creator>
  <dc:description/>
  <dc:language>fr-BE</dc:language>
  <cp:lastModifiedBy>Aude Jacomet</cp:lastModifiedBy>
  <dcterms:modified xsi:type="dcterms:W3CDTF">2023-11-17T13:32:47Z</dcterms:modified>
  <cp:revision>60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Affichage à l'écran (4:3)</vt:lpwstr>
  </property>
  <property fmtid="{D5CDD505-2E9C-101B-9397-08002B2CF9AE}" pid="4" name="Slides">
    <vt:i4>10</vt:i4>
  </property>
</Properties>
</file>