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63" r:id="rId2"/>
    <p:sldId id="259" r:id="rId3"/>
    <p:sldId id="258" r:id="rId4"/>
    <p:sldId id="260" r:id="rId5"/>
    <p:sldId id="261" r:id="rId6"/>
    <p:sldId id="262" r:id="rId7"/>
    <p:sldId id="264" r:id="rId8"/>
    <p:sldId id="265" r:id="rId9"/>
    <p:sldId id="266" r:id="rId10"/>
    <p:sldId id="268" r:id="rId11"/>
    <p:sldId id="267" r:id="rId12"/>
    <p:sldId id="288" r:id="rId13"/>
    <p:sldId id="289" r:id="rId14"/>
    <p:sldId id="290" r:id="rId15"/>
    <p:sldId id="277" r:id="rId16"/>
    <p:sldId id="271" r:id="rId17"/>
    <p:sldId id="269" r:id="rId18"/>
    <p:sldId id="270" r:id="rId19"/>
    <p:sldId id="287" r:id="rId20"/>
    <p:sldId id="272" r:id="rId21"/>
    <p:sldId id="278" r:id="rId22"/>
    <p:sldId id="273" r:id="rId23"/>
    <p:sldId id="274" r:id="rId24"/>
    <p:sldId id="276" r:id="rId25"/>
    <p:sldId id="275" r:id="rId26"/>
    <p:sldId id="280" r:id="rId27"/>
    <p:sldId id="282" r:id="rId28"/>
    <p:sldId id="281" r:id="rId29"/>
    <p:sldId id="283" r:id="rId30"/>
    <p:sldId id="284" r:id="rId31"/>
    <p:sldId id="285" r:id="rId32"/>
    <p:sldId id="286" r:id="rId33"/>
  </p:sldIdLst>
  <p:sldSz cx="9144000" cy="6858000" type="screen4x3"/>
  <p:notesSz cx="6858000" cy="994727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CARELS" initials="CC"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139" autoAdjust="0"/>
  </p:normalViewPr>
  <p:slideViewPr>
    <p:cSldViewPr snapToObjects="1">
      <p:cViewPr>
        <p:scale>
          <a:sx n="29" d="100"/>
          <a:sy n="29" d="100"/>
        </p:scale>
        <p:origin x="-1492" y="-4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0-05T09:12:54.895" idx="4">
    <p:pos x="10" y="10"/>
    <p:text>Intro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0-05T09:12:37.797" idx="3">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FC8BAD44-CF76-46E1-B8C2-76FDD70192B0}" type="datetimeFigureOut">
              <a:rPr lang="fr-BE" smtClean="0"/>
              <a:t>29-10-17</a:t>
            </a:fld>
            <a:endParaRPr lang="fr-BE"/>
          </a:p>
        </p:txBody>
      </p:sp>
      <p:sp>
        <p:nvSpPr>
          <p:cNvPr id="4" name="Espace réservé du pied de page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983E05B4-2F6E-4D60-94B3-5FE7C7922D37}" type="slidenum">
              <a:rPr lang="fr-BE" smtClean="0"/>
              <a:t>‹N°›</a:t>
            </a:fld>
            <a:endParaRPr lang="fr-BE"/>
          </a:p>
        </p:txBody>
      </p:sp>
    </p:spTree>
    <p:extLst>
      <p:ext uri="{BB962C8B-B14F-4D97-AF65-F5344CB8AC3E}">
        <p14:creationId xmlns:p14="http://schemas.microsoft.com/office/powerpoint/2010/main" val="597059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C84890A1-8F1A-46C0-935C-87F634F8A314}" type="datetimeFigureOut">
              <a:rPr lang="fr-BE" smtClean="0"/>
              <a:t>29-10-17</a:t>
            </a:fld>
            <a:endParaRPr lang="fr-BE"/>
          </a:p>
        </p:txBody>
      </p:sp>
      <p:sp>
        <p:nvSpPr>
          <p:cNvPr id="4" name="Espace réservé de l'image des diapositives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FED2518F-A7BF-47C7-B160-DB98E7A31482}" type="slidenum">
              <a:rPr lang="fr-BE" smtClean="0"/>
              <a:t>‹N°›</a:t>
            </a:fld>
            <a:endParaRPr lang="fr-BE"/>
          </a:p>
        </p:txBody>
      </p:sp>
    </p:spTree>
    <p:extLst>
      <p:ext uri="{BB962C8B-B14F-4D97-AF65-F5344CB8AC3E}">
        <p14:creationId xmlns:p14="http://schemas.microsoft.com/office/powerpoint/2010/main" val="50805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Dans cette petite présentation,</a:t>
            </a:r>
            <a:r>
              <a:rPr lang="fr-BE" baseline="0" dirty="0" smtClean="0"/>
              <a:t> je vais vous expliquer comment je suis parvenu à financer des dizaines de projets « nature ». C’est assez personnel, mais j’espère que cela vous donnera des idées.</a:t>
            </a:r>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a:t>
            </a:fld>
            <a:endParaRPr lang="fr-BE" dirty="0"/>
          </a:p>
        </p:txBody>
      </p:sp>
    </p:spTree>
    <p:extLst>
      <p:ext uri="{BB962C8B-B14F-4D97-AF65-F5344CB8AC3E}">
        <p14:creationId xmlns:p14="http://schemas.microsoft.com/office/powerpoint/2010/main" val="890056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Aménager un tel</a:t>
            </a:r>
            <a:r>
              <a:rPr lang="fr-BE" baseline="0" dirty="0" smtClean="0"/>
              <a:t> pétrit coin nature sur un terrain communal ou près d’une école demande aussi un peu d’argent</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10</a:t>
            </a:fld>
            <a:endParaRPr lang="fr-BE"/>
          </a:p>
        </p:txBody>
      </p:sp>
    </p:spTree>
    <p:extLst>
      <p:ext uri="{BB962C8B-B14F-4D97-AF65-F5344CB8AC3E}">
        <p14:creationId xmlns:p14="http://schemas.microsoft.com/office/powerpoint/2010/main" val="275348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 nichoir</a:t>
            </a:r>
            <a:r>
              <a:rPr lang="fr-BE" baseline="0" dirty="0" smtClean="0"/>
              <a:t> double pour hirondelles de fenêtre coûte 30 €. Il est conseillé d’en placer de 5 à 10 pour bien attirer les hirondelles. Faites le compte…</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11</a:t>
            </a:fld>
            <a:endParaRPr lang="fr-BE"/>
          </a:p>
        </p:txBody>
      </p:sp>
    </p:spTree>
    <p:extLst>
      <p:ext uri="{BB962C8B-B14F-4D97-AF65-F5344CB8AC3E}">
        <p14:creationId xmlns:p14="http://schemas.microsoft.com/office/powerpoint/2010/main" val="255923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Mettre</a:t>
            </a:r>
            <a:r>
              <a:rPr lang="fr-BE" baseline="0" dirty="0" smtClean="0"/>
              <a:t> en page et puis imprimer des dépliants vous coûtera facilement plusieurs centaines d’euros.</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12</a:t>
            </a:fld>
            <a:endParaRPr lang="fr-BE"/>
          </a:p>
        </p:txBody>
      </p:sp>
    </p:spTree>
    <p:extLst>
      <p:ext uri="{BB962C8B-B14F-4D97-AF65-F5344CB8AC3E}">
        <p14:creationId xmlns:p14="http://schemas.microsoft.com/office/powerpoint/2010/main" val="283104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Idem pour des autocollants.</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13</a:t>
            </a:fld>
            <a:endParaRPr lang="fr-BE"/>
          </a:p>
        </p:txBody>
      </p:sp>
    </p:spTree>
    <p:extLst>
      <p:ext uri="{BB962C8B-B14F-4D97-AF65-F5344CB8AC3E}">
        <p14:creationId xmlns:p14="http://schemas.microsoft.com/office/powerpoint/2010/main" val="3371612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Des roll-</a:t>
            </a:r>
            <a:r>
              <a:rPr lang="fr-BE" dirty="0" err="1" smtClean="0"/>
              <a:t>ups</a:t>
            </a:r>
            <a:r>
              <a:rPr lang="fr-BE" dirty="0" smtClean="0"/>
              <a:t> pour décorer vos stands en un clin d’œil.</a:t>
            </a:r>
            <a:r>
              <a:rPr lang="fr-BE" baseline="0" dirty="0" smtClean="0"/>
              <a:t> Encore un bon </a:t>
            </a:r>
            <a:r>
              <a:rPr lang="fr-BE" baseline="0" dirty="0" err="1" smtClean="0"/>
              <a:t>investissment</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14</a:t>
            </a:fld>
            <a:endParaRPr lang="fr-BE"/>
          </a:p>
        </p:txBody>
      </p:sp>
    </p:spTree>
    <p:extLst>
      <p:ext uri="{BB962C8B-B14F-4D97-AF65-F5344CB8AC3E}">
        <p14:creationId xmlns:p14="http://schemas.microsoft.com/office/powerpoint/2010/main" val="114872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Quelle</a:t>
            </a:r>
            <a:r>
              <a:rPr lang="fr-BE" baseline="0" dirty="0" smtClean="0"/>
              <a:t> belle opération à mener avec une école. Mais il vous faudra financer les arbres, les tuteurs et le matériel…</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15</a:t>
            </a:fld>
            <a:endParaRPr lang="fr-BE"/>
          </a:p>
        </p:txBody>
      </p:sp>
    </p:spTree>
    <p:extLst>
      <p:ext uri="{BB962C8B-B14F-4D97-AF65-F5344CB8AC3E}">
        <p14:creationId xmlns:p14="http://schemas.microsoft.com/office/powerpoint/2010/main" val="303696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Tous les exemples que je cite ici, sont des exemples d’actions que</a:t>
            </a:r>
            <a:r>
              <a:rPr lang="fr-BE" baseline="0" dirty="0" smtClean="0"/>
              <a:t> j’ai développé soit avec le GTH soit avec ma petite </a:t>
            </a:r>
            <a:r>
              <a:rPr lang="fr-BE" baseline="0" dirty="0" err="1" smtClean="0"/>
              <a:t>assoc</a:t>
            </a:r>
            <a:r>
              <a:rPr lang="fr-BE" baseline="0" dirty="0" smtClean="0"/>
              <a:t>. locale « Le verger ». Le plus original étant sans doute cette convention de 3 ans signée avec un agriculteur pour favoriser les oiseaux des champs. Coût : +/- 1.250 € / 1 HA / an.</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16</a:t>
            </a:fld>
            <a:endParaRPr lang="fr-BE"/>
          </a:p>
        </p:txBody>
      </p:sp>
    </p:spTree>
    <p:extLst>
      <p:ext uri="{BB962C8B-B14F-4D97-AF65-F5344CB8AC3E}">
        <p14:creationId xmlns:p14="http://schemas.microsoft.com/office/powerpoint/2010/main" val="725448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Il</a:t>
            </a:r>
            <a:r>
              <a:rPr lang="fr-BE" baseline="0" dirty="0" smtClean="0"/>
              <a:t> y a évidemment des tas d’autres projets possibles. Je connais votre imagination et vos ambitions. </a:t>
            </a:r>
          </a:p>
          <a:p>
            <a:r>
              <a:rPr lang="fr-BE" baseline="0" dirty="0" smtClean="0"/>
              <a:t>Je vais essayer de vous donner quelques trucs pour en trouver le financement.</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17</a:t>
            </a:fld>
            <a:endParaRPr lang="fr-BE"/>
          </a:p>
        </p:txBody>
      </p:sp>
    </p:spTree>
    <p:extLst>
      <p:ext uri="{BB962C8B-B14F-4D97-AF65-F5344CB8AC3E}">
        <p14:creationId xmlns:p14="http://schemas.microsoft.com/office/powerpoint/2010/main" val="422532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 bon projet doit</a:t>
            </a:r>
            <a:r>
              <a:rPr lang="fr-BE" baseline="0" dirty="0" smtClean="0"/>
              <a:t> </a:t>
            </a:r>
            <a:r>
              <a:rPr lang="fr-BE" dirty="0" smtClean="0"/>
              <a:t> ambitieux mais réaliste – avec</a:t>
            </a:r>
            <a:r>
              <a:rPr lang="fr-BE" baseline="0" dirty="0" smtClean="0"/>
              <a:t> des objectifs précis – bénéfiques pour la communauté – avec une bonne estimation des moyens nécessaires : financiers mais surtout humain. Et surtout bien ancré dans la durée. Les « one </a:t>
            </a:r>
            <a:r>
              <a:rPr lang="fr-BE" baseline="0" dirty="0" err="1" smtClean="0"/>
              <a:t>shot</a:t>
            </a:r>
            <a:r>
              <a:rPr lang="fr-BE" baseline="0" dirty="0" smtClean="0"/>
              <a:t> », ce n’est ni crédible ni efficace. </a:t>
            </a:r>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18</a:t>
            </a:fld>
            <a:endParaRPr lang="fr-BE"/>
          </a:p>
        </p:txBody>
      </p:sp>
    </p:spTree>
    <p:extLst>
      <p:ext uri="{BB962C8B-B14F-4D97-AF65-F5344CB8AC3E}">
        <p14:creationId xmlns:p14="http://schemas.microsoft.com/office/powerpoint/2010/main" val="2627462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Voyons maintenant</a:t>
            </a:r>
            <a:r>
              <a:rPr lang="fr-BE" baseline="0" dirty="0" smtClean="0"/>
              <a:t>  quelques pistes à suivre pour essayer de trouver le financement de vos projets.</a:t>
            </a:r>
          </a:p>
          <a:p>
            <a:r>
              <a:rPr lang="fr-BE" baseline="0" dirty="0" smtClean="0"/>
              <a:t>Voici celles que j’ai toujours privilégié.</a:t>
            </a:r>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19</a:t>
            </a:fld>
            <a:endParaRPr lang="fr-BE"/>
          </a:p>
        </p:txBody>
      </p:sp>
    </p:spTree>
    <p:extLst>
      <p:ext uri="{BB962C8B-B14F-4D97-AF65-F5344CB8AC3E}">
        <p14:creationId xmlns:p14="http://schemas.microsoft.com/office/powerpoint/2010/main" val="39928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Trop souvent, on ne développe pas un projet car on ne sait pas comment le financer. Or de l’argent, il y en a un peu partout… Il faut juste le trouver.</a:t>
            </a:r>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a:t>
            </a:fld>
            <a:endParaRPr lang="fr-BE" dirty="0"/>
          </a:p>
        </p:txBody>
      </p:sp>
    </p:spTree>
    <p:extLst>
      <p:ext uri="{BB962C8B-B14F-4D97-AF65-F5344CB8AC3E}">
        <p14:creationId xmlns:p14="http://schemas.microsoft.com/office/powerpoint/2010/main" val="2486876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Je</a:t>
            </a:r>
            <a:r>
              <a:rPr lang="fr-BE" baseline="0" dirty="0" smtClean="0"/>
              <a:t> commence par le moins original et le plus traditionnel mais aussi le plus difficile à obtenir – C’est néanmoins souvent le plus intéressant – car il peut facilement devenir récurent. </a:t>
            </a:r>
          </a:p>
          <a:p>
            <a:endParaRPr lang="fr-BE" dirty="0" smtClean="0"/>
          </a:p>
          <a:p>
            <a:r>
              <a:rPr lang="fr-BE" dirty="0" smtClean="0"/>
              <a:t>Pour</a:t>
            </a:r>
            <a:r>
              <a:rPr lang="fr-BE" baseline="0" dirty="0" smtClean="0"/>
              <a:t> obtenir des subsides communaux , il faut parvenir a s</a:t>
            </a:r>
            <a:r>
              <a:rPr lang="fr-BE" dirty="0" smtClean="0"/>
              <a:t>e faire connaître à l’échelon</a:t>
            </a:r>
            <a:r>
              <a:rPr lang="fr-BE" baseline="0" dirty="0" smtClean="0"/>
              <a:t> local -  être actif – agir en concertation avec les autorités communales…</a:t>
            </a:r>
          </a:p>
          <a:p>
            <a:r>
              <a:rPr lang="fr-BE" baseline="0" dirty="0" smtClean="0"/>
              <a:t>Etablir de bonne relations avec le bourgmestre, l’échevin de l’environnement, l’</a:t>
            </a:r>
            <a:r>
              <a:rPr lang="fr-BE" baseline="0" dirty="0" err="1" smtClean="0"/>
              <a:t>écoconseiller</a:t>
            </a:r>
            <a:r>
              <a:rPr lang="fr-BE" baseline="0" dirty="0" smtClean="0"/>
              <a:t> est indispensable. On ne prend pas les mouches avec du vinaigre !</a:t>
            </a:r>
          </a:p>
          <a:p>
            <a:r>
              <a:rPr lang="fr-BE" baseline="0" dirty="0" smtClean="0"/>
              <a:t>Pensez toujours que vous « offrez » un beau projet au bourgmestre ou à l’échevin… Soyez diplomates voire légèrement « manipulateurs » : faites un peu comme si l’idée venait de lui…Rédigez le projet en le mettant en valeur car il doit y trouver son intérêt électoral…</a:t>
            </a:r>
          </a:p>
          <a:p>
            <a:endParaRPr lang="fr-BE" baseline="0" dirty="0" smtClean="0"/>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20</a:t>
            </a:fld>
            <a:endParaRPr lang="fr-BE"/>
          </a:p>
        </p:txBody>
      </p:sp>
    </p:spTree>
    <p:extLst>
      <p:ext uri="{BB962C8B-B14F-4D97-AF65-F5344CB8AC3E}">
        <p14:creationId xmlns:p14="http://schemas.microsoft.com/office/powerpoint/2010/main" val="1897582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Avant</a:t>
            </a:r>
            <a:r>
              <a:rPr lang="fr-BE" baseline="0" dirty="0" smtClean="0"/>
              <a:t> de demander de l’argent, vous pouvez déjà solliciter une aide des équipes communales. C’est une bonne manière de démarrer un partenariat. Par exemple : placer des nids pour hirondelles avec un élévateur, faire creuser une mare…</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21</a:t>
            </a:fld>
            <a:endParaRPr lang="fr-BE"/>
          </a:p>
        </p:txBody>
      </p:sp>
    </p:spTree>
    <p:extLst>
      <p:ext uri="{BB962C8B-B14F-4D97-AF65-F5344CB8AC3E}">
        <p14:creationId xmlns:p14="http://schemas.microsoft.com/office/powerpoint/2010/main" val="3383870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Deuxième</a:t>
            </a:r>
            <a:r>
              <a:rPr lang="fr-BE" baseline="0" dirty="0" smtClean="0"/>
              <a:t> piste : les concours et appels à projet. Ceux-ci peuvent venir de firmes privées ou d’organismes publics. </a:t>
            </a:r>
            <a:endParaRPr lang="fr-BE" dirty="0" smtClean="0"/>
          </a:p>
          <a:p>
            <a:r>
              <a:rPr lang="fr-BE" dirty="0" smtClean="0"/>
              <a:t>Contrairement aux subsides communaux,</a:t>
            </a:r>
            <a:r>
              <a:rPr lang="fr-BE" baseline="0" dirty="0" smtClean="0"/>
              <a:t> c’est une source très FACILE pour obtenir du financement.</a:t>
            </a:r>
          </a:p>
          <a:p>
            <a:r>
              <a:rPr lang="fr-BE" baseline="0" dirty="0" smtClean="0"/>
              <a:t>C’est même selon moi la poule aux œufs d’or !</a:t>
            </a:r>
          </a:p>
          <a:p>
            <a:r>
              <a:rPr lang="fr-BE" baseline="0" dirty="0" smtClean="0"/>
              <a:t>Avec les GTH et Le Verger, sur 15 ans, j’ai introduit 11 dossiers dont 10 ont été acceptés !!!</a:t>
            </a:r>
          </a:p>
          <a:p>
            <a:r>
              <a:rPr lang="fr-BE" baseline="0" dirty="0" smtClean="0"/>
              <a:t>Les firmes et organismes sont vraiment à la recherche de bons projets. Et visiblement, les candidats ne sont pas toujours légion.</a:t>
            </a:r>
          </a:p>
          <a:p>
            <a:r>
              <a:rPr lang="fr-BE" baseline="0" dirty="0" smtClean="0"/>
              <a:t>Encore une fois, un très bon dossier est indispensable.</a:t>
            </a:r>
          </a:p>
          <a:p>
            <a:r>
              <a:rPr lang="fr-BE" baseline="0" dirty="0" smtClean="0"/>
              <a:t>N’hésitez pas à soumettre un projet dans le cadre d’un appel à projet dont l’objet n’est pas nécessairement la nature. Faites entrer votre projet dans un cadre social ou éducatif (en vous ouvrant à l’un ou l’autre partenaire).</a:t>
            </a:r>
            <a:endParaRPr lang="fr-BE" dirty="0" smtClean="0"/>
          </a:p>
          <a:p>
            <a:endParaRPr lang="fr-BE" dirty="0" smtClean="0"/>
          </a:p>
          <a:p>
            <a:r>
              <a:rPr lang="fr-BE" baseline="0" dirty="0" smtClean="0"/>
              <a:t>Seule contrainte : il faut être prêt à « sauter » sur l’occasion quand elle se présente… </a:t>
            </a:r>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22</a:t>
            </a:fld>
            <a:endParaRPr lang="fr-BE"/>
          </a:p>
        </p:txBody>
      </p:sp>
    </p:spTree>
    <p:extLst>
      <p:ext uri="{BB962C8B-B14F-4D97-AF65-F5344CB8AC3E}">
        <p14:creationId xmlns:p14="http://schemas.microsoft.com/office/powerpoint/2010/main" val="351710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De plus en plus se « grosses » sociétés encouragent les actions</a:t>
            </a:r>
            <a:r>
              <a:rPr lang="fr-BE" baseline="0" dirty="0" smtClean="0"/>
              <a:t> de volontariat de leur personnel.</a:t>
            </a:r>
          </a:p>
          <a:p>
            <a:r>
              <a:rPr lang="fr-BE" baseline="0" dirty="0" smtClean="0"/>
              <a:t>C’est ce que l’on appelle la « Responsabilité Sociale des Entreprise  ». Las actions en faveur de l’environnement sont généralement prises en compte/</a:t>
            </a:r>
          </a:p>
          <a:p>
            <a:r>
              <a:rPr lang="fr-BE" baseline="0" dirty="0" smtClean="0"/>
              <a:t>Certaines Si c’est le cas de votre employeur ou de celui d’un des vos membres, n’hésitez pas à y faire appel. Ces sociétés savent souvent se montrer très généreuses… </a:t>
            </a:r>
          </a:p>
          <a:p>
            <a:r>
              <a:rPr lang="fr-BE" baseline="0" dirty="0" smtClean="0"/>
              <a:t>Green </a:t>
            </a:r>
            <a:r>
              <a:rPr lang="fr-BE" baseline="0" dirty="0" err="1" smtClean="0"/>
              <a:t>washing</a:t>
            </a:r>
            <a:r>
              <a:rPr lang="fr-BE" baseline="0" dirty="0" smtClean="0"/>
              <a:t> ? Oui, sans doute un petit peu… mais tant que c’est pour la bonne </a:t>
            </a:r>
            <a:r>
              <a:rPr lang="fr-BE" baseline="0" smtClean="0"/>
              <a:t>cause :-)</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23</a:t>
            </a:fld>
            <a:endParaRPr lang="fr-BE"/>
          </a:p>
        </p:txBody>
      </p:sp>
    </p:spTree>
    <p:extLst>
      <p:ext uri="{BB962C8B-B14F-4D97-AF65-F5344CB8AC3E}">
        <p14:creationId xmlns:p14="http://schemas.microsoft.com/office/powerpoint/2010/main" val="177918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 base du financement du GTH,</a:t>
            </a:r>
            <a:r>
              <a:rPr lang="fr-BE" baseline="0" dirty="0" smtClean="0"/>
              <a:t> c’est </a:t>
            </a:r>
            <a:r>
              <a:rPr lang="fr-BE" dirty="0" smtClean="0"/>
              <a:t>la</a:t>
            </a:r>
            <a:r>
              <a:rPr lang="fr-BE" baseline="0" dirty="0" smtClean="0"/>
              <a:t> vente d’un CD qui attire les hirondelles de fenêtre.</a:t>
            </a:r>
          </a:p>
          <a:p>
            <a:r>
              <a:rPr lang="fr-BE" baseline="0" dirty="0" smtClean="0"/>
              <a:t>Les demandes arrivent de Belgique, mais aussi de France, de Suisse, des Pays-Bas…</a:t>
            </a:r>
          </a:p>
          <a:p>
            <a:r>
              <a:rPr lang="fr-BE" baseline="0" dirty="0" smtClean="0"/>
              <a:t>A la moindre demande, un CD est envoyé en indiquant que le prix du CD est « libre », c’est-à-dire que la personne qui commande peut verser ce qu’elle veut sur le compte en banque du GTH.</a:t>
            </a:r>
          </a:p>
          <a:p>
            <a:r>
              <a:rPr lang="fr-BE" baseline="0" dirty="0" smtClean="0"/>
              <a:t>Le prix de revient de la copie + dépliant + autocollant + enveloppe + timbre = +/- 2 €. Je pourrais donc en demander 5 €. En laissant le prix libre, nous constatons que la majorité des gans versent entre 15 et 20 € ! Quelques-uns ne donnent rien mais d’autres versent 50 € ou plus (record = 220 € pour un CD envoyé en Suisse !).</a:t>
            </a:r>
          </a:p>
          <a:p>
            <a:endParaRPr lang="fr-BE" baseline="0" dirty="0" smtClean="0"/>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24</a:t>
            </a:fld>
            <a:endParaRPr lang="fr-BE"/>
          </a:p>
        </p:txBody>
      </p:sp>
    </p:spTree>
    <p:extLst>
      <p:ext uri="{BB962C8B-B14F-4D97-AF65-F5344CB8AC3E}">
        <p14:creationId xmlns:p14="http://schemas.microsoft.com/office/powerpoint/2010/main" val="185062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Objectif</a:t>
            </a:r>
            <a:r>
              <a:rPr lang="fr-BE" baseline="0" dirty="0" smtClean="0"/>
              <a:t> : </a:t>
            </a:r>
            <a:r>
              <a:rPr lang="fr-BE" dirty="0" smtClean="0"/>
              <a:t> financer un petit projet</a:t>
            </a:r>
            <a:r>
              <a:rPr lang="fr-BE" baseline="0" dirty="0" smtClean="0"/>
              <a:t> local de MAE (mesure agro-environnementales). En clair : louer 65 ares d’un champs à un agriculteur et lui  faire cultiver des céréales et autres </a:t>
            </a:r>
            <a:r>
              <a:rPr lang="fr-BE" baseline="0" dirty="0" err="1" smtClean="0"/>
              <a:t>messicoles</a:t>
            </a:r>
            <a:r>
              <a:rPr lang="fr-BE" baseline="0" dirty="0" smtClean="0"/>
              <a:t> pour les oiseaux. Prix = un peu plus de 800 €. Soit 12,5 € par are…</a:t>
            </a:r>
          </a:p>
          <a:p>
            <a:r>
              <a:rPr lang="fr-BE" baseline="0" dirty="0" smtClean="0"/>
              <a:t>Email à tous nos sympathisants en leur proposant de  financer 1 un ou plusieurs ares au prix de 12,5 € l’are.</a:t>
            </a:r>
          </a:p>
          <a:p>
            <a:r>
              <a:rPr lang="fr-BE" baseline="0" dirty="0" smtClean="0"/>
              <a:t>Succès immédiat : le projet a été financé en quelques jours !</a:t>
            </a:r>
          </a:p>
          <a:p>
            <a:r>
              <a:rPr lang="fr-BE" baseline="0" dirty="0" smtClean="0"/>
              <a:t>Tous les sympathisants et généreux « coopérateurs » ont été très régulièrement informés de l’évolution du projet et ont été invité à une visite sur place à la fin du mois d’août. Les années suivantes, les mêmes personnes ont continué à soutenir le projet ! </a:t>
            </a:r>
          </a:p>
          <a:p>
            <a:r>
              <a:rPr lang="fr-BE" baseline="0" dirty="0" smtClean="0"/>
              <a:t>Raison du succès : on a offert à ces personnes la possibilité de participer à un beau projet.</a:t>
            </a:r>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25</a:t>
            </a:fld>
            <a:endParaRPr lang="fr-BE"/>
          </a:p>
        </p:txBody>
      </p:sp>
    </p:spTree>
    <p:extLst>
      <p:ext uri="{BB962C8B-B14F-4D97-AF65-F5344CB8AC3E}">
        <p14:creationId xmlns:p14="http://schemas.microsoft.com/office/powerpoint/2010/main" val="3264996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Vos projets sont uniques et tous différents. </a:t>
            </a:r>
          </a:p>
          <a:p>
            <a:r>
              <a:rPr lang="fr-BE" dirty="0" smtClean="0"/>
              <a:t>Vous</a:t>
            </a:r>
            <a:r>
              <a:rPr lang="fr-BE" baseline="0" dirty="0" smtClean="0"/>
              <a:t> avez votre manière de faire et votre personnalité…</a:t>
            </a:r>
          </a:p>
          <a:p>
            <a:r>
              <a:rPr lang="fr-BE" baseline="0" dirty="0" smtClean="0"/>
              <a:t>Voici néanmoins quelques grandes règles à essayer de respecter pour favoriser vos recherches de financement…</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26</a:t>
            </a:fld>
            <a:endParaRPr lang="fr-BE"/>
          </a:p>
        </p:txBody>
      </p:sp>
    </p:spTree>
    <p:extLst>
      <p:ext uri="{BB962C8B-B14F-4D97-AF65-F5344CB8AC3E}">
        <p14:creationId xmlns:p14="http://schemas.microsoft.com/office/powerpoint/2010/main" val="1448613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Ne vous lamentez pas sur tout ce qui va mal. </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Faites rêver</a:t>
            </a:r>
            <a:r>
              <a:rPr lang="fr-BE" baseline="0" dirty="0" smtClean="0"/>
              <a:t> avec vos objectifs, ce vers quoi votre projet tend…</a:t>
            </a:r>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27</a:t>
            </a:fld>
            <a:endParaRPr lang="fr-BE"/>
          </a:p>
        </p:txBody>
      </p:sp>
    </p:spTree>
    <p:extLst>
      <p:ext uri="{BB962C8B-B14F-4D97-AF65-F5344CB8AC3E}">
        <p14:creationId xmlns:p14="http://schemas.microsoft.com/office/powerpoint/2010/main" val="1320665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Ces</a:t>
            </a:r>
            <a:r>
              <a:rPr lang="fr-BE" baseline="0" dirty="0" smtClean="0"/>
              <a:t> deux dictons se vérifient chaque jour.</a:t>
            </a:r>
          </a:p>
          <a:p>
            <a:r>
              <a:rPr lang="fr-BE" baseline="0" dirty="0" smtClean="0"/>
              <a:t>Si vous présentez comme des mendiants, des miséreux… on vous fera … au mieux – l’aumône ! Si vous donnez une impression de professionnalisme, de maîtrise du sujet…</a:t>
            </a:r>
          </a:p>
          <a:p>
            <a:r>
              <a:rPr lang="fr-BE" baseline="0" dirty="0" smtClean="0"/>
              <a:t>Donnez à ceux que vous sollicitez l’envie de faire partie de votre projet.</a:t>
            </a:r>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28</a:t>
            </a:fld>
            <a:endParaRPr lang="fr-BE"/>
          </a:p>
        </p:txBody>
      </p:sp>
    </p:spTree>
    <p:extLst>
      <p:ext uri="{BB962C8B-B14F-4D97-AF65-F5344CB8AC3E}">
        <p14:creationId xmlns:p14="http://schemas.microsoft.com/office/powerpoint/2010/main" val="1894422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Hyper important – on l’a déjà dit - il faut</a:t>
            </a:r>
            <a:r>
              <a:rPr lang="fr-BE" baseline="0" dirty="0" smtClean="0"/>
              <a:t> prendre le temps que votre dossier soit impeccable. </a:t>
            </a:r>
          </a:p>
          <a:p>
            <a:r>
              <a:rPr lang="fr-BE" baseline="0" dirty="0" smtClean="0"/>
              <a:t>Chaque maladresse vous fera perdre 20% de chance d’être aidé… </a:t>
            </a:r>
          </a:p>
          <a:p>
            <a:r>
              <a:rPr lang="fr-BE" baseline="0" dirty="0" smtClean="0"/>
              <a:t>N’oubliez pas de le rédiger « dans le sens » de ceux que vous sollicitez, de manière à ce qu’ils s’y retrouvent.</a:t>
            </a:r>
            <a:endParaRPr lang="fr-BE" baseline="0" dirty="0" smtClean="0">
              <a:sym typeface="Wingdings" panose="05000000000000000000" pitchFamily="2" charset="2"/>
            </a:endParaRPr>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29</a:t>
            </a:fld>
            <a:endParaRPr lang="fr-BE"/>
          </a:p>
        </p:txBody>
      </p:sp>
    </p:spTree>
    <p:extLst>
      <p:ext uri="{BB962C8B-B14F-4D97-AF65-F5344CB8AC3E}">
        <p14:creationId xmlns:p14="http://schemas.microsoft.com/office/powerpoint/2010/main" val="280899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Selon moi, le plus difficile dans un projet, c’est de s’entourer</a:t>
            </a:r>
            <a:r>
              <a:rPr lang="fr-BE" baseline="0" dirty="0" smtClean="0"/>
              <a:t> d</a:t>
            </a:r>
            <a:r>
              <a:rPr lang="fr-BE" dirty="0" smtClean="0"/>
              <a:t>’une bonne équipe, de gens compétents, motivés et</a:t>
            </a:r>
            <a:r>
              <a:rPr lang="fr-BE" baseline="0" dirty="0" smtClean="0"/>
              <a:t> prêts à s’investir dans le long terme (ce qui est l’essence même d’une projet « nature »).</a:t>
            </a:r>
          </a:p>
          <a:p>
            <a:r>
              <a:rPr lang="fr-BE" baseline="0" dirty="0" smtClean="0"/>
              <a:t>Si vous avez pu former cette « </a:t>
            </a:r>
            <a:r>
              <a:rPr lang="fr-BE" baseline="0" dirty="0" err="1" smtClean="0"/>
              <a:t>dream</a:t>
            </a:r>
            <a:r>
              <a:rPr lang="fr-BE" baseline="0" dirty="0" smtClean="0"/>
              <a:t> team », trouver l’argent nécessaire ne devrait pas être trop compliqué.</a:t>
            </a:r>
            <a:endParaRPr lang="fr-BE" dirty="0" smtClean="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3</a:t>
            </a:fld>
            <a:endParaRPr lang="fr-BE" dirty="0"/>
          </a:p>
        </p:txBody>
      </p:sp>
    </p:spTree>
    <p:extLst>
      <p:ext uri="{BB962C8B-B14F-4D97-AF65-F5344CB8AC3E}">
        <p14:creationId xmlns:p14="http://schemas.microsoft.com/office/powerpoint/2010/main" val="1959287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Donnez toujours l’impression que votre projet se fera avec ou sans</a:t>
            </a:r>
            <a:r>
              <a:rPr lang="fr-BE" baseline="0" dirty="0" smtClean="0"/>
              <a:t> l’aide du sponsor que vous </a:t>
            </a:r>
            <a:r>
              <a:rPr lang="fr-BE" baseline="0" dirty="0" err="1" smtClean="0"/>
              <a:t>collicitez</a:t>
            </a:r>
            <a:r>
              <a:rPr lang="fr-BE" baseline="0" dirty="0" smtClean="0"/>
              <a:t>. </a:t>
            </a:r>
          </a:p>
          <a:p>
            <a:r>
              <a:rPr lang="fr-BE" baseline="0" dirty="0" smtClean="0"/>
              <a:t>Montrez que vous êtes les femmes et les hommes de la situation… que la machine est en marche et que rien ne l’arrêtera.</a:t>
            </a:r>
          </a:p>
          <a:p>
            <a:r>
              <a:rPr lang="fr-BE" baseline="0" dirty="0" smtClean="0"/>
              <a:t>Donner envie à votre sponsor de joindre son nom au futur succès de votre projet.</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30</a:t>
            </a:fld>
            <a:endParaRPr lang="fr-BE"/>
          </a:p>
        </p:txBody>
      </p:sp>
    </p:spTree>
    <p:extLst>
      <p:ext uri="{BB962C8B-B14F-4D97-AF65-F5344CB8AC3E}">
        <p14:creationId xmlns:p14="http://schemas.microsoft.com/office/powerpoint/2010/main" val="3762799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Les moyens de communication actuels</a:t>
            </a:r>
            <a:r>
              <a:rPr lang="fr-BE" baseline="0" dirty="0" smtClean="0"/>
              <a:t> permettent de constituer et entretenir facilement des cercles de sympathisants.</a:t>
            </a:r>
          </a:p>
          <a:p>
            <a:r>
              <a:rPr lang="fr-BE" baseline="0" dirty="0" smtClean="0"/>
              <a:t>Perso, je ne suis pas très Facebook… j’utilise une mailing List et des emails… Mais peu importe le moyen…</a:t>
            </a:r>
          </a:p>
          <a:p>
            <a:r>
              <a:rPr lang="fr-BE" baseline="0" dirty="0" smtClean="0"/>
              <a:t>C’est super important de bien communiquer. </a:t>
            </a:r>
          </a:p>
          <a:p>
            <a:r>
              <a:rPr lang="fr-BE" baseline="0" dirty="0" smtClean="0"/>
              <a:t>Ici aussi, il vous faudra être toujours très positif dans le messages diffusés : le public aime les succès-stories. </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31</a:t>
            </a:fld>
            <a:endParaRPr lang="fr-BE"/>
          </a:p>
        </p:txBody>
      </p:sp>
    </p:spTree>
    <p:extLst>
      <p:ext uri="{BB962C8B-B14F-4D97-AF65-F5344CB8AC3E}">
        <p14:creationId xmlns:p14="http://schemas.microsoft.com/office/powerpoint/2010/main" val="1722250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Et je vais vous donner une dernière très bonne raison de croire en vos chances de trouver du financement. Les merveilleux projets que vous mènerez à bien grâce toute votre énergie et votre compétence coûteront toujours beaucoup moins cher que les mêmes projets menés par une société ou une administration. Et en plus, gérés par vous, ils seront certainement nettement plus efficaces. </a:t>
            </a:r>
          </a:p>
          <a:p>
            <a:endParaRPr lang="fr-BE" baseline="0" dirty="0" smtClean="0"/>
          </a:p>
          <a:p>
            <a:r>
              <a:rPr lang="fr-BE" baseline="0" dirty="0" smtClean="0"/>
              <a:t>Vous êtes donc une aubaine pour vos sponsors. Croyez en vous !</a:t>
            </a:r>
          </a:p>
          <a:p>
            <a:endParaRPr lang="fr-BE" baseline="0" dirty="0" smtClean="0"/>
          </a:p>
          <a:p>
            <a:r>
              <a:rPr lang="fr-BE" baseline="0" dirty="0" smtClean="0"/>
              <a:t>Il ne me reste plus qu’à vous souhaiter bonne chance !</a:t>
            </a:r>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32</a:t>
            </a:fld>
            <a:endParaRPr lang="fr-BE"/>
          </a:p>
        </p:txBody>
      </p:sp>
    </p:spTree>
    <p:extLst>
      <p:ext uri="{BB962C8B-B14F-4D97-AF65-F5344CB8AC3E}">
        <p14:creationId xmlns:p14="http://schemas.microsoft.com/office/powerpoint/2010/main" val="193445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Mais</a:t>
            </a:r>
            <a:r>
              <a:rPr lang="fr-BE" baseline="0" dirty="0" smtClean="0"/>
              <a:t> r</a:t>
            </a:r>
            <a:r>
              <a:rPr lang="fr-BE" dirty="0" smtClean="0"/>
              <a:t>estons raisonnables – je ne vais pas ici</a:t>
            </a:r>
            <a:r>
              <a:rPr lang="fr-BE" baseline="0" dirty="0" smtClean="0"/>
              <a:t> </a:t>
            </a:r>
            <a:r>
              <a:rPr lang="fr-BE" dirty="0" smtClean="0"/>
              <a:t>vous donner des trucs</a:t>
            </a:r>
            <a:r>
              <a:rPr lang="fr-BE" baseline="0" dirty="0" smtClean="0"/>
              <a:t> pour trouver des sommes énormes…</a:t>
            </a:r>
          </a:p>
          <a:p>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4</a:t>
            </a:fld>
            <a:endParaRPr lang="fr-BE" dirty="0"/>
          </a:p>
        </p:txBody>
      </p:sp>
    </p:spTree>
    <p:extLst>
      <p:ext uri="{BB962C8B-B14F-4D97-AF65-F5344CB8AC3E}">
        <p14:creationId xmlns:p14="http://schemas.microsoft.com/office/powerpoint/2010/main" val="305349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Ca c’est le boulot de Natagora…</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5</a:t>
            </a:fld>
            <a:endParaRPr lang="fr-BE" dirty="0"/>
          </a:p>
        </p:txBody>
      </p:sp>
    </p:spTree>
    <p:extLst>
      <p:ext uri="{BB962C8B-B14F-4D97-AF65-F5344CB8AC3E}">
        <p14:creationId xmlns:p14="http://schemas.microsoft.com/office/powerpoint/2010/main" val="238436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On va laisser ce genre</a:t>
            </a:r>
            <a:r>
              <a:rPr lang="fr-BE" baseline="0" dirty="0" smtClean="0"/>
              <a:t> de quête à Philippe, le directeur de Natagora…</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6</a:t>
            </a:fld>
            <a:endParaRPr lang="fr-BE" dirty="0"/>
          </a:p>
        </p:txBody>
      </p:sp>
    </p:spTree>
    <p:extLst>
      <p:ext uri="{BB962C8B-B14F-4D97-AF65-F5344CB8AC3E}">
        <p14:creationId xmlns:p14="http://schemas.microsoft.com/office/powerpoint/2010/main" val="12781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Non, il ne faut pas rêver  </a:t>
            </a:r>
            <a:r>
              <a:rPr lang="fr-BE" dirty="0" smtClean="0">
                <a:sym typeface="Wingdings" panose="05000000000000000000" pitchFamily="2" charset="2"/>
              </a:rPr>
              <a:t></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7</a:t>
            </a:fld>
            <a:endParaRPr lang="fr-BE"/>
          </a:p>
        </p:txBody>
      </p:sp>
    </p:spTree>
    <p:extLst>
      <p:ext uri="{BB962C8B-B14F-4D97-AF65-F5344CB8AC3E}">
        <p14:creationId xmlns:p14="http://schemas.microsoft.com/office/powerpoint/2010/main" val="331403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Je m’adresse</a:t>
            </a:r>
            <a:r>
              <a:rPr lang="fr-BE" baseline="0" dirty="0" smtClean="0"/>
              <a:t> à vous en tant que volontaires actifs dans une régionale, une section ou un GT…</a:t>
            </a:r>
          </a:p>
          <a:p>
            <a:r>
              <a:rPr lang="fr-BE" baseline="0" dirty="0" smtClean="0"/>
              <a:t>Je vais vous proposer des pistes pour financer des petits projets locaux</a:t>
            </a:r>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8</a:t>
            </a:fld>
            <a:endParaRPr lang="fr-BE"/>
          </a:p>
        </p:txBody>
      </p:sp>
    </p:spTree>
    <p:extLst>
      <p:ext uri="{BB962C8B-B14F-4D97-AF65-F5344CB8AC3E}">
        <p14:creationId xmlns:p14="http://schemas.microsoft.com/office/powerpoint/2010/main" val="372472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Acheter des planches,</a:t>
            </a:r>
            <a:r>
              <a:rPr lang="fr-BE" baseline="0" dirty="0" smtClean="0"/>
              <a:t> des clous, quelques marteaux et tenailles… pour fabriquer une centaine de nichoirs à mésanges, il faut prévoir au minimum de 3 à 400 euros…</a:t>
            </a:r>
            <a:endParaRPr lang="fr-BE" dirty="0"/>
          </a:p>
        </p:txBody>
      </p:sp>
      <p:sp>
        <p:nvSpPr>
          <p:cNvPr id="4" name="Espace réservé du numéro de diapositive 3"/>
          <p:cNvSpPr>
            <a:spLocks noGrp="1"/>
          </p:cNvSpPr>
          <p:nvPr>
            <p:ph type="sldNum" sz="quarter" idx="10"/>
          </p:nvPr>
        </p:nvSpPr>
        <p:spPr/>
        <p:txBody>
          <a:bodyPr/>
          <a:lstStyle/>
          <a:p>
            <a:fld id="{FED2518F-A7BF-47C7-B160-DB98E7A31482}" type="slidenum">
              <a:rPr lang="fr-BE" smtClean="0"/>
              <a:t>9</a:t>
            </a:fld>
            <a:endParaRPr lang="fr-BE"/>
          </a:p>
        </p:txBody>
      </p:sp>
    </p:spTree>
    <p:extLst>
      <p:ext uri="{BB962C8B-B14F-4D97-AF65-F5344CB8AC3E}">
        <p14:creationId xmlns:p14="http://schemas.microsoft.com/office/powerpoint/2010/main" val="359124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319F766-0D9A-AA4F-9EE0-3EFC765E6F37}" type="datetimeFigureOut">
              <a:rPr lang="fr-FR" smtClean="0"/>
              <a:pPr/>
              <a:t>29/10/2017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B6325B-F604-BB4B-B510-5CF04FE8A70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9F766-0D9A-AA4F-9EE0-3EFC765E6F37}" type="datetimeFigureOut">
              <a:rPr lang="fr-FR" smtClean="0"/>
              <a:pPr/>
              <a:t>29/10/2017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6325B-F604-BB4B-B510-5CF04FE8A70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fr/url?sa=i&amp;rct=j&amp;q=&amp;esrc=s&amp;source=images&amp;cd=&amp;cad=rja&amp;uact=8&amp;ved=0ahUKEwiBjZ_LldfWAhWHblAKHTLHBFkQjRwIBw&amp;url=https://m.volksstimme.de/lokal/genthin/finanzen-genthin-verkleinert-schuldenberg&amp;psig=AOvVaw0PaPJJkP3GvXLmsZnvR7Wj&amp;ust=150721338210968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google.fr/url?sa=i&amp;rct=j&amp;q=&amp;esrc=s&amp;source=images&amp;cd=&amp;cad=rja&amp;uact=8&amp;ved=0ahUKEwiBjZ_LldfWAhWHblAKHTLHBFkQjRwIBw&amp;url=https://m.volksstimme.de/lokal/genthin/finanzen-genthin-verkleinert-schuldenberg&amp;psig=AOvVaw0PaPJJkP3GvXLmsZnvR7Wj&amp;ust=1507213382109683" TargetMode="External"/><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29.jpeg"/><Relationship Id="rId9"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80375" y="856759"/>
            <a:ext cx="7772400" cy="1470025"/>
          </a:xfrm>
        </p:spPr>
        <p:txBody>
          <a:bodyPr>
            <a:noAutofit/>
          </a:bodyPr>
          <a:lstStyle/>
          <a:p>
            <a:r>
              <a:rPr lang="fr-BE" sz="6600" b="1" dirty="0" smtClean="0"/>
              <a:t>Financer un </a:t>
            </a:r>
            <a:br>
              <a:rPr lang="fr-BE" sz="6600" b="1" dirty="0" smtClean="0"/>
            </a:br>
            <a:r>
              <a:rPr lang="fr-BE" sz="6600" b="1" dirty="0" smtClean="0"/>
              <a:t>« projet nature »</a:t>
            </a:r>
            <a:endParaRPr lang="fr-BE" sz="6600" b="1" dirty="0"/>
          </a:p>
        </p:txBody>
      </p:sp>
      <p:sp>
        <p:nvSpPr>
          <p:cNvPr id="3" name="Sous-titre 2"/>
          <p:cNvSpPr>
            <a:spLocks noGrp="1"/>
          </p:cNvSpPr>
          <p:nvPr>
            <p:ph type="subTitle" idx="1"/>
          </p:nvPr>
        </p:nvSpPr>
        <p:spPr>
          <a:xfrm>
            <a:off x="-294653" y="3855219"/>
            <a:ext cx="6400800" cy="694928"/>
          </a:xfrm>
        </p:spPr>
        <p:txBody>
          <a:bodyPr/>
          <a:lstStyle/>
          <a:p>
            <a:r>
              <a:rPr lang="fr-BE" dirty="0" smtClean="0"/>
              <a:t>Trucs et astuces</a:t>
            </a:r>
            <a:endParaRPr lang="fr-BE" dirty="0"/>
          </a:p>
        </p:txBody>
      </p:sp>
      <p:sp>
        <p:nvSpPr>
          <p:cNvPr id="4" name="ZoneTexte 3"/>
          <p:cNvSpPr txBox="1"/>
          <p:nvPr/>
        </p:nvSpPr>
        <p:spPr>
          <a:xfrm>
            <a:off x="721562" y="6029524"/>
            <a:ext cx="6912768" cy="523220"/>
          </a:xfrm>
          <a:prstGeom prst="rect">
            <a:avLst/>
          </a:prstGeom>
          <a:noFill/>
        </p:spPr>
        <p:txBody>
          <a:bodyPr wrap="square" rtlCol="0">
            <a:spAutoFit/>
          </a:bodyPr>
          <a:lstStyle/>
          <a:p>
            <a:r>
              <a:rPr lang="fr-BE" sz="1400" b="1" dirty="0" smtClean="0"/>
              <a:t>Charlie Carels </a:t>
            </a:r>
            <a:r>
              <a:rPr lang="fr-BE" sz="1400" dirty="0" smtClean="0"/>
              <a:t>– GT Hirondelles d’Aves-Natagora</a:t>
            </a:r>
          </a:p>
          <a:p>
            <a:r>
              <a:rPr lang="fr-BE" sz="1400" dirty="0" smtClean="0"/>
              <a:t>Journée des Volontaires – Waremme – le 21 octobre 2017</a:t>
            </a:r>
            <a:endParaRPr lang="fr-BE" sz="14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628" y="3962650"/>
            <a:ext cx="2942580" cy="2875321"/>
          </a:xfrm>
          <a:prstGeom prst="rect">
            <a:avLst/>
          </a:prstGeom>
        </p:spPr>
      </p:pic>
      <p:pic>
        <p:nvPicPr>
          <p:cNvPr id="7" name="Image 6"/>
          <p:cNvPicPr>
            <a:picLocks noChangeAspect="1"/>
          </p:cNvPicPr>
          <p:nvPr/>
        </p:nvPicPr>
        <p:blipFill>
          <a:blip r:embed="rId4"/>
          <a:stretch>
            <a:fillRect/>
          </a:stretch>
        </p:blipFill>
        <p:spPr>
          <a:xfrm rot="20741514">
            <a:off x="6956723" y="3195016"/>
            <a:ext cx="333375" cy="333375"/>
          </a:xfrm>
          <a:prstGeom prst="rect">
            <a:avLst/>
          </a:prstGeom>
        </p:spPr>
      </p:pic>
      <p:pic>
        <p:nvPicPr>
          <p:cNvPr id="8" name="Image 7"/>
          <p:cNvPicPr>
            <a:picLocks noChangeAspect="1"/>
          </p:cNvPicPr>
          <p:nvPr/>
        </p:nvPicPr>
        <p:blipFill>
          <a:blip r:embed="rId4"/>
          <a:stretch>
            <a:fillRect/>
          </a:stretch>
        </p:blipFill>
        <p:spPr>
          <a:xfrm rot="614483">
            <a:off x="6300192" y="3345814"/>
            <a:ext cx="333375" cy="333375"/>
          </a:xfrm>
          <a:prstGeom prst="rect">
            <a:avLst/>
          </a:prstGeom>
        </p:spPr>
      </p:pic>
      <p:pic>
        <p:nvPicPr>
          <p:cNvPr id="9" name="Image 8"/>
          <p:cNvPicPr>
            <a:picLocks noChangeAspect="1"/>
          </p:cNvPicPr>
          <p:nvPr/>
        </p:nvPicPr>
        <p:blipFill>
          <a:blip r:embed="rId4"/>
          <a:stretch>
            <a:fillRect/>
          </a:stretch>
        </p:blipFill>
        <p:spPr>
          <a:xfrm>
            <a:off x="6446764" y="2876865"/>
            <a:ext cx="333375" cy="333375"/>
          </a:xfrm>
          <a:prstGeom prst="rect">
            <a:avLst/>
          </a:prstGeom>
        </p:spPr>
      </p:pic>
      <p:pic>
        <p:nvPicPr>
          <p:cNvPr id="10" name="Image 9"/>
          <p:cNvPicPr>
            <a:picLocks noChangeAspect="1"/>
          </p:cNvPicPr>
          <p:nvPr/>
        </p:nvPicPr>
        <p:blipFill>
          <a:blip r:embed="rId4"/>
          <a:stretch>
            <a:fillRect/>
          </a:stretch>
        </p:blipFill>
        <p:spPr>
          <a:xfrm rot="790544">
            <a:off x="7500288" y="3450031"/>
            <a:ext cx="333375" cy="333375"/>
          </a:xfrm>
          <a:prstGeom prst="rect">
            <a:avLst/>
          </a:prstGeom>
        </p:spPr>
      </p:pic>
      <p:pic>
        <p:nvPicPr>
          <p:cNvPr id="11" name="Image 10"/>
          <p:cNvPicPr>
            <a:picLocks noChangeAspect="1"/>
          </p:cNvPicPr>
          <p:nvPr/>
        </p:nvPicPr>
        <p:blipFill>
          <a:blip r:embed="rId4"/>
          <a:stretch>
            <a:fillRect/>
          </a:stretch>
        </p:blipFill>
        <p:spPr>
          <a:xfrm>
            <a:off x="7393458" y="2876865"/>
            <a:ext cx="333375" cy="333375"/>
          </a:xfrm>
          <a:prstGeom prst="rect">
            <a:avLst/>
          </a:prstGeom>
        </p:spPr>
      </p:pic>
      <p:pic>
        <p:nvPicPr>
          <p:cNvPr id="12" name="Image 11"/>
          <p:cNvPicPr>
            <a:picLocks noChangeAspect="1"/>
          </p:cNvPicPr>
          <p:nvPr/>
        </p:nvPicPr>
        <p:blipFill>
          <a:blip r:embed="rId4"/>
          <a:stretch>
            <a:fillRect/>
          </a:stretch>
        </p:blipFill>
        <p:spPr>
          <a:xfrm>
            <a:off x="5485432" y="3920149"/>
            <a:ext cx="333375" cy="333375"/>
          </a:xfrm>
          <a:prstGeom prst="rect">
            <a:avLst/>
          </a:prstGeom>
        </p:spPr>
      </p:pic>
      <p:pic>
        <p:nvPicPr>
          <p:cNvPr id="13" name="Image 12"/>
          <p:cNvPicPr>
            <a:picLocks noChangeAspect="1"/>
          </p:cNvPicPr>
          <p:nvPr/>
        </p:nvPicPr>
        <p:blipFill>
          <a:blip r:embed="rId4"/>
          <a:stretch>
            <a:fillRect/>
          </a:stretch>
        </p:blipFill>
        <p:spPr>
          <a:xfrm>
            <a:off x="5772772" y="3095624"/>
            <a:ext cx="333375" cy="333375"/>
          </a:xfrm>
          <a:prstGeom prst="rect">
            <a:avLst/>
          </a:prstGeom>
        </p:spPr>
      </p:pic>
      <p:pic>
        <p:nvPicPr>
          <p:cNvPr id="14" name="Image 13"/>
          <p:cNvPicPr>
            <a:picLocks noChangeAspect="1"/>
          </p:cNvPicPr>
          <p:nvPr/>
        </p:nvPicPr>
        <p:blipFill>
          <a:blip r:embed="rId5"/>
          <a:stretch>
            <a:fillRect/>
          </a:stretch>
        </p:blipFill>
        <p:spPr>
          <a:xfrm>
            <a:off x="273855" y="6099174"/>
            <a:ext cx="387377" cy="369849"/>
          </a:xfrm>
          <a:prstGeom prst="rect">
            <a:avLst/>
          </a:prstGeom>
        </p:spPr>
      </p:pic>
    </p:spTree>
    <p:extLst>
      <p:ext uri="{BB962C8B-B14F-4D97-AF65-F5344CB8AC3E}">
        <p14:creationId xmlns:p14="http://schemas.microsoft.com/office/powerpoint/2010/main" val="3663643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L’aménagement d’une mini réserve naturelle didactique</a:t>
            </a:r>
            <a:endParaRPr lang="fr-BE" dirty="0"/>
          </a:p>
        </p:txBody>
      </p:sp>
      <p:sp>
        <p:nvSpPr>
          <p:cNvPr id="3" name="Espace réservé du contenu 2"/>
          <p:cNvSpPr>
            <a:spLocks noGrp="1"/>
          </p:cNvSpPr>
          <p:nvPr>
            <p:ph idx="1"/>
          </p:nvPr>
        </p:nvSpPr>
        <p:spPr/>
        <p:txBody>
          <a:bodyPr/>
          <a:lstStyle/>
          <a:p>
            <a:endParaRPr lang="fr-BE" dirty="0"/>
          </a:p>
        </p:txBody>
      </p:sp>
      <p:pic>
        <p:nvPicPr>
          <p:cNvPr id="4" name="Image 3"/>
          <p:cNvPicPr>
            <a:picLocks noChangeAspect="1"/>
          </p:cNvPicPr>
          <p:nvPr/>
        </p:nvPicPr>
        <p:blipFill>
          <a:blip r:embed="rId3"/>
          <a:stretch>
            <a:fillRect/>
          </a:stretch>
        </p:blipFill>
        <p:spPr>
          <a:xfrm>
            <a:off x="1403648" y="1815348"/>
            <a:ext cx="6336704" cy="473328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73" y="1069573"/>
            <a:ext cx="1491549" cy="1491549"/>
          </a:xfrm>
          <a:prstGeom prst="rect">
            <a:avLst/>
          </a:prstGeom>
        </p:spPr>
      </p:pic>
    </p:spTree>
    <p:extLst>
      <p:ext uri="{BB962C8B-B14F-4D97-AF65-F5344CB8AC3E}">
        <p14:creationId xmlns:p14="http://schemas.microsoft.com/office/powerpoint/2010/main" val="37658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Une opération hirondelles</a:t>
            </a:r>
            <a:endParaRPr lang="fr-BE" dirty="0"/>
          </a:p>
        </p:txBody>
      </p:sp>
      <p:sp>
        <p:nvSpPr>
          <p:cNvPr id="5" name="Espace réservé du contenu 4"/>
          <p:cNvSpPr>
            <a:spLocks noGrp="1"/>
          </p:cNvSpPr>
          <p:nvPr>
            <p:ph idx="1"/>
          </p:nvPr>
        </p:nvSpPr>
        <p:spPr/>
        <p:txBody>
          <a:bodyPr/>
          <a:lstStyle/>
          <a:p>
            <a:endParaRPr lang="fr-BE"/>
          </a:p>
        </p:txBody>
      </p:sp>
      <p:pic>
        <p:nvPicPr>
          <p:cNvPr id="6" name="Image 5"/>
          <p:cNvPicPr>
            <a:picLocks noChangeAspect="1"/>
          </p:cNvPicPr>
          <p:nvPr/>
        </p:nvPicPr>
        <p:blipFill>
          <a:blip r:embed="rId3"/>
          <a:stretch>
            <a:fillRect/>
          </a:stretch>
        </p:blipFill>
        <p:spPr>
          <a:xfrm>
            <a:off x="1005230" y="1700808"/>
            <a:ext cx="7133539" cy="4851767"/>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0" y="671863"/>
            <a:ext cx="1491549" cy="1491549"/>
          </a:xfrm>
          <a:prstGeom prst="rect">
            <a:avLst/>
          </a:prstGeom>
        </p:spPr>
      </p:pic>
    </p:spTree>
    <p:extLst>
      <p:ext uri="{BB962C8B-B14F-4D97-AF65-F5344CB8AC3E}">
        <p14:creationId xmlns:p14="http://schemas.microsoft.com/office/powerpoint/2010/main" val="223277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1286" y="274638"/>
            <a:ext cx="8229600" cy="1143000"/>
          </a:xfrm>
        </p:spPr>
        <p:txBody>
          <a:bodyPr>
            <a:normAutofit/>
          </a:bodyPr>
          <a:lstStyle/>
          <a:p>
            <a:r>
              <a:rPr lang="fr-BE" dirty="0" smtClean="0"/>
              <a:t>Produire des dépliants</a:t>
            </a:r>
            <a:endParaRPr lang="fr-BE" dirty="0"/>
          </a:p>
        </p:txBody>
      </p:sp>
      <p:pic>
        <p:nvPicPr>
          <p:cNvPr id="3" name="Espace réservé du contenu 2"/>
          <p:cNvPicPr>
            <a:picLocks noGrp="1" noChangeAspect="1"/>
          </p:cNvPicPr>
          <p:nvPr>
            <p:ph idx="1"/>
          </p:nvPr>
        </p:nvPicPr>
        <p:blipFill>
          <a:blip r:embed="rId3"/>
          <a:stretch>
            <a:fillRect/>
          </a:stretch>
        </p:blipFill>
        <p:spPr>
          <a:xfrm rot="20958461">
            <a:off x="945024" y="1623706"/>
            <a:ext cx="1963904" cy="4158445"/>
          </a:xfrm>
          <a:prstGeom prst="rect">
            <a:avLst/>
          </a:prstGeom>
        </p:spPr>
      </p:pic>
      <p:pic>
        <p:nvPicPr>
          <p:cNvPr id="4" name="Image 3"/>
          <p:cNvPicPr>
            <a:picLocks noChangeAspect="1"/>
          </p:cNvPicPr>
          <p:nvPr/>
        </p:nvPicPr>
        <p:blipFill>
          <a:blip r:embed="rId4"/>
          <a:stretch>
            <a:fillRect/>
          </a:stretch>
        </p:blipFill>
        <p:spPr>
          <a:xfrm rot="20905557">
            <a:off x="3641257" y="1849790"/>
            <a:ext cx="1976178" cy="4162587"/>
          </a:xfrm>
          <a:prstGeom prst="rect">
            <a:avLst/>
          </a:prstGeom>
        </p:spPr>
      </p:pic>
      <p:pic>
        <p:nvPicPr>
          <p:cNvPr id="7" name="Image 6"/>
          <p:cNvPicPr>
            <a:picLocks noChangeAspect="1"/>
          </p:cNvPicPr>
          <p:nvPr/>
        </p:nvPicPr>
        <p:blipFill>
          <a:blip r:embed="rId5"/>
          <a:stretch>
            <a:fillRect/>
          </a:stretch>
        </p:blipFill>
        <p:spPr>
          <a:xfrm rot="20816317">
            <a:off x="6318433" y="1873976"/>
            <a:ext cx="1987315" cy="425536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87" y="948091"/>
            <a:ext cx="1491549" cy="1491549"/>
          </a:xfrm>
          <a:prstGeom prst="rect">
            <a:avLst/>
          </a:prstGeom>
        </p:spPr>
      </p:pic>
    </p:spTree>
    <p:extLst>
      <p:ext uri="{BB962C8B-B14F-4D97-AF65-F5344CB8AC3E}">
        <p14:creationId xmlns:p14="http://schemas.microsoft.com/office/powerpoint/2010/main" val="42538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249"/>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249"/>
                                          </p:stCondLst>
                                        </p:cTn>
                                        <p:tgtEl>
                                          <p:spTgt spid="7"/>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2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….des autocollants</a:t>
            </a:r>
            <a:endParaRPr lang="fr-BE" dirty="0"/>
          </a:p>
        </p:txBody>
      </p:sp>
      <p:pic>
        <p:nvPicPr>
          <p:cNvPr id="9" name="Image 8"/>
          <p:cNvPicPr>
            <a:picLocks noChangeAspect="1"/>
          </p:cNvPicPr>
          <p:nvPr/>
        </p:nvPicPr>
        <p:blipFill>
          <a:blip r:embed="rId3"/>
          <a:stretch>
            <a:fillRect/>
          </a:stretch>
        </p:blipFill>
        <p:spPr>
          <a:xfrm>
            <a:off x="3606948" y="1445450"/>
            <a:ext cx="2117180" cy="2075005"/>
          </a:xfrm>
          <a:prstGeom prst="rect">
            <a:avLst/>
          </a:prstGeom>
        </p:spPr>
      </p:pic>
      <p:pic>
        <p:nvPicPr>
          <p:cNvPr id="10" name="Image 9"/>
          <p:cNvPicPr>
            <a:picLocks noChangeAspect="1"/>
          </p:cNvPicPr>
          <p:nvPr/>
        </p:nvPicPr>
        <p:blipFill>
          <a:blip r:embed="rId4"/>
          <a:stretch>
            <a:fillRect/>
          </a:stretch>
        </p:blipFill>
        <p:spPr>
          <a:xfrm>
            <a:off x="1763688" y="3564141"/>
            <a:ext cx="1968624" cy="2006071"/>
          </a:xfrm>
          <a:prstGeom prst="rect">
            <a:avLst/>
          </a:prstGeom>
        </p:spPr>
      </p:pic>
      <p:pic>
        <p:nvPicPr>
          <p:cNvPr id="11" name="Image 10"/>
          <p:cNvPicPr>
            <a:picLocks noChangeAspect="1"/>
          </p:cNvPicPr>
          <p:nvPr/>
        </p:nvPicPr>
        <p:blipFill>
          <a:blip r:embed="rId5"/>
          <a:stretch>
            <a:fillRect/>
          </a:stretch>
        </p:blipFill>
        <p:spPr>
          <a:xfrm>
            <a:off x="5436096" y="3520455"/>
            <a:ext cx="2109489" cy="1983308"/>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304975"/>
            <a:ext cx="1491549" cy="1491549"/>
          </a:xfrm>
          <a:prstGeom prst="rect">
            <a:avLst/>
          </a:prstGeom>
        </p:spPr>
      </p:pic>
    </p:spTree>
    <p:extLst>
      <p:ext uri="{BB962C8B-B14F-4D97-AF65-F5344CB8AC3E}">
        <p14:creationId xmlns:p14="http://schemas.microsoft.com/office/powerpoint/2010/main" val="7324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9"/>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249"/>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249"/>
                                          </p:stCondLst>
                                        </p:cTn>
                                        <p:tgtEl>
                                          <p:spTgt spid="11"/>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1286" y="274638"/>
            <a:ext cx="8229600" cy="1143000"/>
          </a:xfrm>
        </p:spPr>
        <p:txBody>
          <a:bodyPr>
            <a:normAutofit/>
          </a:bodyPr>
          <a:lstStyle/>
          <a:p>
            <a:r>
              <a:rPr lang="fr-BE" dirty="0" smtClean="0"/>
              <a:t>… ou de superbes roll-</a:t>
            </a:r>
            <a:r>
              <a:rPr lang="fr-BE" dirty="0" err="1" smtClean="0"/>
              <a:t>ups</a:t>
            </a:r>
            <a:endParaRPr lang="fr-BE" dirty="0"/>
          </a:p>
        </p:txBody>
      </p:sp>
      <p:pic>
        <p:nvPicPr>
          <p:cNvPr id="8" name="Image 7"/>
          <p:cNvPicPr>
            <a:picLocks noChangeAspect="1"/>
          </p:cNvPicPr>
          <p:nvPr/>
        </p:nvPicPr>
        <p:blipFill>
          <a:blip r:embed="rId3"/>
          <a:stretch>
            <a:fillRect/>
          </a:stretch>
        </p:blipFill>
        <p:spPr>
          <a:xfrm>
            <a:off x="2483768" y="1306415"/>
            <a:ext cx="4680520" cy="555158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1331607"/>
            <a:ext cx="1491549" cy="1491549"/>
          </a:xfrm>
          <a:prstGeom prst="rect">
            <a:avLst/>
          </a:prstGeom>
        </p:spPr>
      </p:pic>
    </p:spTree>
    <p:extLst>
      <p:ext uri="{BB962C8B-B14F-4D97-AF65-F5344CB8AC3E}">
        <p14:creationId xmlns:p14="http://schemas.microsoft.com/office/powerpoint/2010/main" val="2260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35280" cy="1143000"/>
          </a:xfrm>
        </p:spPr>
        <p:txBody>
          <a:bodyPr>
            <a:normAutofit fontScale="90000"/>
          </a:bodyPr>
          <a:lstStyle/>
          <a:p>
            <a:r>
              <a:rPr lang="fr-BE" dirty="0" smtClean="0"/>
              <a:t>Planter un verger « hautes tiges » sur un terrain communal</a:t>
            </a:r>
            <a:endParaRPr lang="fr-BE"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3648" y="1869960"/>
            <a:ext cx="6336704" cy="4752528"/>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417638"/>
            <a:ext cx="1491549" cy="1491549"/>
          </a:xfrm>
          <a:prstGeom prst="rect">
            <a:avLst/>
          </a:prstGeom>
        </p:spPr>
      </p:pic>
    </p:spTree>
    <p:extLst>
      <p:ext uri="{BB962C8B-B14F-4D97-AF65-F5344CB8AC3E}">
        <p14:creationId xmlns:p14="http://schemas.microsoft.com/office/powerpoint/2010/main" val="5449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Entretenir un petit bout de champ pour les oiseaux…</a:t>
            </a:r>
            <a:endParaRPr lang="fr-BE" dirty="0"/>
          </a:p>
        </p:txBody>
      </p:sp>
      <p:pic>
        <p:nvPicPr>
          <p:cNvPr id="5" name="Espace réservé du contenu 4"/>
          <p:cNvPicPr>
            <a:picLocks noGrp="1" noChangeAspect="1"/>
          </p:cNvPicPr>
          <p:nvPr>
            <p:ph idx="1"/>
          </p:nvPr>
        </p:nvPicPr>
        <p:blipFill>
          <a:blip r:embed="rId3"/>
          <a:stretch>
            <a:fillRect/>
          </a:stretch>
        </p:blipFill>
        <p:spPr>
          <a:xfrm>
            <a:off x="5477666" y="3068960"/>
            <a:ext cx="3234489" cy="2736304"/>
          </a:xfrm>
          <a:prstGeom prst="rect">
            <a:avLst/>
          </a:prstGeom>
        </p:spPr>
      </p:pic>
      <p:pic>
        <p:nvPicPr>
          <p:cNvPr id="4" name="Image 3"/>
          <p:cNvPicPr>
            <a:picLocks noChangeAspect="1"/>
          </p:cNvPicPr>
          <p:nvPr/>
        </p:nvPicPr>
        <p:blipFill>
          <a:blip r:embed="rId4"/>
          <a:stretch>
            <a:fillRect/>
          </a:stretch>
        </p:blipFill>
        <p:spPr>
          <a:xfrm>
            <a:off x="971600" y="1586454"/>
            <a:ext cx="4176464" cy="5107523"/>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0" y="1052736"/>
            <a:ext cx="1491549" cy="1491549"/>
          </a:xfrm>
          <a:prstGeom prst="rect">
            <a:avLst/>
          </a:prstGeom>
        </p:spPr>
      </p:pic>
    </p:spTree>
    <p:extLst>
      <p:ext uri="{BB962C8B-B14F-4D97-AF65-F5344CB8AC3E}">
        <p14:creationId xmlns:p14="http://schemas.microsoft.com/office/powerpoint/2010/main" val="5661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1" presetClass="entr" presetSubtype="0" fill="hold" nodeType="after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35280" cy="1143000"/>
          </a:xfrm>
        </p:spPr>
        <p:txBody>
          <a:bodyPr>
            <a:normAutofit fontScale="90000"/>
          </a:bodyPr>
          <a:lstStyle/>
          <a:p>
            <a:r>
              <a:rPr lang="fr-BE" dirty="0" smtClean="0"/>
              <a:t>Bref, de projets qui coûtent de quelques centaines à quelques milliers d’euros…</a:t>
            </a:r>
            <a:endParaRPr lang="fr-BE" dirty="0"/>
          </a:p>
        </p:txBody>
      </p:sp>
      <p:sp>
        <p:nvSpPr>
          <p:cNvPr id="3" name="Espace réservé du contenu 2"/>
          <p:cNvSpPr>
            <a:spLocks noGrp="1"/>
          </p:cNvSpPr>
          <p:nvPr>
            <p:ph idx="1"/>
          </p:nvPr>
        </p:nvSpPr>
        <p:spPr/>
        <p:txBody>
          <a:bodyPr/>
          <a:lstStyle/>
          <a:p>
            <a:endParaRPr lang="fr-BE" dirty="0"/>
          </a:p>
        </p:txBody>
      </p:sp>
      <p:pic>
        <p:nvPicPr>
          <p:cNvPr id="1028" name="Picture 4" descr="Image associé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060848"/>
            <a:ext cx="6786500" cy="509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2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Avant de chercher de l’argent, il </a:t>
            </a:r>
            <a:r>
              <a:rPr lang="fr-BE" dirty="0"/>
              <a:t>vous faut </a:t>
            </a:r>
            <a:r>
              <a:rPr lang="fr-BE" dirty="0" smtClean="0"/>
              <a:t> construire </a:t>
            </a:r>
            <a:r>
              <a:rPr lang="fr-BE" dirty="0"/>
              <a:t>un </a:t>
            </a:r>
            <a:r>
              <a:rPr lang="fr-BE" dirty="0" smtClean="0"/>
              <a:t>projet solide !</a:t>
            </a:r>
            <a:endParaRPr lang="fr-BE" dirty="0"/>
          </a:p>
        </p:txBody>
      </p:sp>
      <p:pic>
        <p:nvPicPr>
          <p:cNvPr id="6" name="Image 5"/>
          <p:cNvPicPr>
            <a:picLocks noChangeAspect="1"/>
          </p:cNvPicPr>
          <p:nvPr/>
        </p:nvPicPr>
        <p:blipFill>
          <a:blip r:embed="rId3"/>
          <a:stretch>
            <a:fillRect/>
          </a:stretch>
        </p:blipFill>
        <p:spPr>
          <a:xfrm>
            <a:off x="1043608" y="1772816"/>
            <a:ext cx="7355160" cy="4849556"/>
          </a:xfrm>
          <a:prstGeom prst="rect">
            <a:avLst/>
          </a:prstGeom>
        </p:spPr>
      </p:pic>
    </p:spTree>
    <p:extLst>
      <p:ext uri="{BB962C8B-B14F-4D97-AF65-F5344CB8AC3E}">
        <p14:creationId xmlns:p14="http://schemas.microsoft.com/office/powerpoint/2010/main" val="1096091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Quelques pistes à suivre…</a:t>
            </a:r>
            <a:endParaRPr lang="fr-BE"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76" y="1417638"/>
            <a:ext cx="6692848" cy="5013176"/>
          </a:xfrm>
          <a:prstGeom prst="rect">
            <a:avLst/>
          </a:prstGeom>
        </p:spPr>
      </p:pic>
    </p:spTree>
    <p:extLst>
      <p:ext uri="{BB962C8B-B14F-4D97-AF65-F5344CB8AC3E}">
        <p14:creationId xmlns:p14="http://schemas.microsoft.com/office/powerpoint/2010/main" val="3029771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Vous avez des projets « Nature » ?</a:t>
            </a:r>
            <a:endParaRPr lang="fr-BE" dirty="0"/>
          </a:p>
        </p:txBody>
      </p:sp>
      <p:sp>
        <p:nvSpPr>
          <p:cNvPr id="3" name="Espace réservé du contenu 2"/>
          <p:cNvSpPr>
            <a:spLocks noGrp="1"/>
          </p:cNvSpPr>
          <p:nvPr>
            <p:ph idx="1"/>
          </p:nvPr>
        </p:nvSpPr>
        <p:spPr>
          <a:xfrm>
            <a:off x="487354" y="5877272"/>
            <a:ext cx="8229600" cy="748680"/>
          </a:xfrm>
        </p:spPr>
        <p:txBody>
          <a:bodyPr/>
          <a:lstStyle/>
          <a:p>
            <a:pPr marL="0" indent="0" algn="ctr">
              <a:buNone/>
            </a:pPr>
            <a:r>
              <a:rPr lang="fr-BE" dirty="0" smtClean="0"/>
              <a:t>Ne les abandonnez pas faute d’argent !</a:t>
            </a:r>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800" y="1628800"/>
            <a:ext cx="5886400" cy="3909624"/>
          </a:xfrm>
          <a:prstGeom prst="rect">
            <a:avLst/>
          </a:prstGeom>
        </p:spPr>
      </p:pic>
      <p:pic>
        <p:nvPicPr>
          <p:cNvPr id="5" name="Image 4"/>
          <p:cNvPicPr>
            <a:picLocks noChangeAspect="1"/>
          </p:cNvPicPr>
          <p:nvPr/>
        </p:nvPicPr>
        <p:blipFill>
          <a:blip r:embed="rId4"/>
          <a:stretch>
            <a:fillRect/>
          </a:stretch>
        </p:blipFill>
        <p:spPr>
          <a:xfrm>
            <a:off x="4860032" y="1751753"/>
            <a:ext cx="610373" cy="279124"/>
          </a:xfrm>
          <a:prstGeom prst="rect">
            <a:avLst/>
          </a:prstGeom>
        </p:spPr>
      </p:pic>
    </p:spTree>
    <p:extLst>
      <p:ext uri="{BB962C8B-B14F-4D97-AF65-F5344CB8AC3E}">
        <p14:creationId xmlns:p14="http://schemas.microsoft.com/office/powerpoint/2010/main" val="215653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Les subsides communaux</a:t>
            </a:r>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772816"/>
            <a:ext cx="6048672" cy="3778577"/>
          </a:xfrm>
          <a:prstGeom prst="rect">
            <a:avLst/>
          </a:prstGeom>
        </p:spPr>
      </p:pic>
    </p:spTree>
    <p:extLst>
      <p:ext uri="{BB962C8B-B14F-4D97-AF65-F5344CB8AC3E}">
        <p14:creationId xmlns:p14="http://schemas.microsoft.com/office/powerpoint/2010/main" val="1933910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L’aide en nature des communes…</a:t>
            </a:r>
            <a:endParaRPr lang="fr-BE" dirty="0"/>
          </a:p>
        </p:txBody>
      </p:sp>
      <p:pic>
        <p:nvPicPr>
          <p:cNvPr id="4" name="Espace réservé du contenu 3"/>
          <p:cNvPicPr>
            <a:picLocks noGrp="1" noChangeAspect="1"/>
          </p:cNvPicPr>
          <p:nvPr>
            <p:ph idx="1"/>
          </p:nvPr>
        </p:nvPicPr>
        <p:blipFill>
          <a:blip r:embed="rId3"/>
          <a:stretch>
            <a:fillRect/>
          </a:stretch>
        </p:blipFill>
        <p:spPr>
          <a:xfrm>
            <a:off x="611560" y="2132856"/>
            <a:ext cx="5715000" cy="4476750"/>
          </a:xfrm>
          <a:prstGeom prst="rect">
            <a:avLst/>
          </a:prstGeom>
        </p:spPr>
      </p:pic>
      <p:pic>
        <p:nvPicPr>
          <p:cNvPr id="6" name="Image 5"/>
          <p:cNvPicPr>
            <a:picLocks noChangeAspect="1"/>
          </p:cNvPicPr>
          <p:nvPr/>
        </p:nvPicPr>
        <p:blipFill>
          <a:blip r:embed="rId4"/>
          <a:stretch>
            <a:fillRect/>
          </a:stretch>
        </p:blipFill>
        <p:spPr>
          <a:xfrm>
            <a:off x="4932040" y="1429863"/>
            <a:ext cx="3240360" cy="2958590"/>
          </a:xfrm>
          <a:prstGeom prst="rect">
            <a:avLst/>
          </a:prstGeom>
        </p:spPr>
      </p:pic>
    </p:spTree>
    <p:extLst>
      <p:ext uri="{BB962C8B-B14F-4D97-AF65-F5344CB8AC3E}">
        <p14:creationId xmlns:p14="http://schemas.microsoft.com/office/powerpoint/2010/main" val="3998199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Les concours et appels à projets</a:t>
            </a:r>
            <a:endParaRPr lang="fr-BE" dirty="0"/>
          </a:p>
        </p:txBody>
      </p:sp>
      <p:pic>
        <p:nvPicPr>
          <p:cNvPr id="4" name="Espace réservé du contenu 3"/>
          <p:cNvPicPr>
            <a:picLocks noGrp="1" noChangeAspect="1"/>
          </p:cNvPicPr>
          <p:nvPr>
            <p:ph idx="1"/>
          </p:nvPr>
        </p:nvPicPr>
        <p:blipFill>
          <a:blip r:embed="rId3"/>
          <a:stretch>
            <a:fillRect/>
          </a:stretch>
        </p:blipFill>
        <p:spPr>
          <a:xfrm>
            <a:off x="530050" y="1861271"/>
            <a:ext cx="2633291" cy="1054845"/>
          </a:xfrm>
          <a:prstGeom prst="rect">
            <a:avLst/>
          </a:prstGeom>
        </p:spPr>
      </p:pic>
      <p:pic>
        <p:nvPicPr>
          <p:cNvPr id="5" name="Image 4"/>
          <p:cNvPicPr>
            <a:picLocks noChangeAspect="1"/>
          </p:cNvPicPr>
          <p:nvPr/>
        </p:nvPicPr>
        <p:blipFill>
          <a:blip r:embed="rId4"/>
          <a:stretch>
            <a:fillRect/>
          </a:stretch>
        </p:blipFill>
        <p:spPr>
          <a:xfrm>
            <a:off x="4135906" y="1854147"/>
            <a:ext cx="2636465" cy="1363224"/>
          </a:xfrm>
          <a:prstGeom prst="rect">
            <a:avLst/>
          </a:prstGeom>
        </p:spPr>
      </p:pic>
      <p:pic>
        <p:nvPicPr>
          <p:cNvPr id="6" name="Image 5"/>
          <p:cNvPicPr>
            <a:picLocks noChangeAspect="1"/>
          </p:cNvPicPr>
          <p:nvPr/>
        </p:nvPicPr>
        <p:blipFill>
          <a:blip r:embed="rId5"/>
          <a:stretch>
            <a:fillRect/>
          </a:stretch>
        </p:blipFill>
        <p:spPr>
          <a:xfrm>
            <a:off x="494700" y="5202149"/>
            <a:ext cx="2659845" cy="809994"/>
          </a:xfrm>
          <a:prstGeom prst="rect">
            <a:avLst/>
          </a:prstGeom>
        </p:spPr>
      </p:pic>
      <p:pic>
        <p:nvPicPr>
          <p:cNvPr id="7" name="Image 6"/>
          <p:cNvPicPr>
            <a:picLocks noChangeAspect="1"/>
          </p:cNvPicPr>
          <p:nvPr/>
        </p:nvPicPr>
        <p:blipFill>
          <a:blip r:embed="rId6"/>
          <a:stretch>
            <a:fillRect/>
          </a:stretch>
        </p:blipFill>
        <p:spPr>
          <a:xfrm>
            <a:off x="1846695" y="3438527"/>
            <a:ext cx="1899469" cy="1341946"/>
          </a:xfrm>
          <a:prstGeom prst="rect">
            <a:avLst/>
          </a:prstGeom>
        </p:spPr>
      </p:pic>
      <p:pic>
        <p:nvPicPr>
          <p:cNvPr id="8" name="Image 7"/>
          <p:cNvPicPr>
            <a:picLocks noChangeAspect="1"/>
          </p:cNvPicPr>
          <p:nvPr/>
        </p:nvPicPr>
        <p:blipFill>
          <a:blip r:embed="rId7"/>
          <a:stretch>
            <a:fillRect/>
          </a:stretch>
        </p:blipFill>
        <p:spPr>
          <a:xfrm>
            <a:off x="4243636" y="4612108"/>
            <a:ext cx="1530216" cy="1180082"/>
          </a:xfrm>
          <a:prstGeom prst="rect">
            <a:avLst/>
          </a:prstGeom>
        </p:spPr>
      </p:pic>
      <p:pic>
        <p:nvPicPr>
          <p:cNvPr id="9" name="Image 8"/>
          <p:cNvPicPr>
            <a:picLocks noChangeAspect="1"/>
          </p:cNvPicPr>
          <p:nvPr/>
        </p:nvPicPr>
        <p:blipFill>
          <a:blip r:embed="rId8"/>
          <a:stretch>
            <a:fillRect/>
          </a:stretch>
        </p:blipFill>
        <p:spPr>
          <a:xfrm>
            <a:off x="6243321" y="3401144"/>
            <a:ext cx="1276350" cy="1428750"/>
          </a:xfrm>
          <a:prstGeom prst="rect">
            <a:avLst/>
          </a:prstGeom>
        </p:spPr>
      </p:pic>
      <p:pic>
        <p:nvPicPr>
          <p:cNvPr id="10" name="Image 9"/>
          <p:cNvPicPr>
            <a:picLocks noChangeAspect="1"/>
          </p:cNvPicPr>
          <p:nvPr/>
        </p:nvPicPr>
        <p:blipFill>
          <a:blip r:embed="rId9"/>
          <a:stretch>
            <a:fillRect/>
          </a:stretch>
        </p:blipFill>
        <p:spPr>
          <a:xfrm>
            <a:off x="6862943" y="5172556"/>
            <a:ext cx="2238375" cy="1209675"/>
          </a:xfrm>
          <a:prstGeom prst="rect">
            <a:avLst/>
          </a:prstGeom>
        </p:spPr>
      </p:pic>
      <p:pic>
        <p:nvPicPr>
          <p:cNvPr id="3" name="Image 2"/>
          <p:cNvPicPr>
            <a:picLocks noChangeAspect="1"/>
          </p:cNvPicPr>
          <p:nvPr/>
        </p:nvPicPr>
        <p:blipFill>
          <a:blip r:embed="rId10"/>
          <a:stretch>
            <a:fillRect/>
          </a:stretch>
        </p:blipFill>
        <p:spPr>
          <a:xfrm>
            <a:off x="7504596" y="1896362"/>
            <a:ext cx="955067" cy="1084630"/>
          </a:xfrm>
          <a:prstGeom prst="rect">
            <a:avLst/>
          </a:prstGeom>
        </p:spPr>
      </p:pic>
    </p:spTree>
    <p:extLst>
      <p:ext uri="{BB962C8B-B14F-4D97-AF65-F5344CB8AC3E}">
        <p14:creationId xmlns:p14="http://schemas.microsoft.com/office/powerpoint/2010/main" val="1051941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sponsoring de grosses sociétés</a:t>
            </a:r>
            <a:endParaRPr lang="fr-BE"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9319" y="1620511"/>
            <a:ext cx="5918381" cy="3397097"/>
          </a:xfrm>
        </p:spPr>
      </p:pic>
      <p:sp>
        <p:nvSpPr>
          <p:cNvPr id="5" name="ZoneTexte 4"/>
          <p:cNvSpPr txBox="1"/>
          <p:nvPr/>
        </p:nvSpPr>
        <p:spPr>
          <a:xfrm>
            <a:off x="827584" y="5493473"/>
            <a:ext cx="8507288" cy="923330"/>
          </a:xfrm>
          <a:prstGeom prst="rect">
            <a:avLst/>
          </a:prstGeom>
          <a:noFill/>
        </p:spPr>
        <p:txBody>
          <a:bodyPr wrap="square" rtlCol="0">
            <a:spAutoFit/>
          </a:bodyPr>
          <a:lstStyle/>
          <a:p>
            <a:r>
              <a:rPr lang="fr-BE" b="1" dirty="0" smtClean="0"/>
              <a:t>CSR</a:t>
            </a:r>
            <a:r>
              <a:rPr lang="fr-BE" dirty="0" smtClean="0"/>
              <a:t> = </a:t>
            </a:r>
            <a:r>
              <a:rPr lang="fr-BE" dirty="0" err="1" smtClean="0"/>
              <a:t>Corporate</a:t>
            </a:r>
            <a:r>
              <a:rPr lang="fr-BE" dirty="0" smtClean="0"/>
              <a:t> social </a:t>
            </a:r>
            <a:r>
              <a:rPr lang="fr-BE" dirty="0" err="1" smtClean="0"/>
              <a:t>responsability</a:t>
            </a:r>
            <a:r>
              <a:rPr lang="fr-BE" dirty="0" smtClean="0"/>
              <a:t> = </a:t>
            </a:r>
            <a:r>
              <a:rPr lang="fr-BE" b="1" dirty="0" smtClean="0"/>
              <a:t>Responsabilité sociale des entreprises</a:t>
            </a:r>
          </a:p>
          <a:p>
            <a:endParaRPr lang="fr-BE" dirty="0" smtClean="0"/>
          </a:p>
          <a:p>
            <a:r>
              <a:rPr lang="fr-BE" dirty="0" smtClean="0"/>
              <a:t>Soutiens financiers ponctuels aux projets menés par leurs employés…</a:t>
            </a:r>
            <a:endParaRPr lang="fr-BE" dirty="0"/>
          </a:p>
        </p:txBody>
      </p:sp>
    </p:spTree>
    <p:extLst>
      <p:ext uri="{BB962C8B-B14F-4D97-AF65-F5344CB8AC3E}">
        <p14:creationId xmlns:p14="http://schemas.microsoft.com/office/powerpoint/2010/main" val="3250471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La vente d’un produit… </a:t>
            </a:r>
            <a:endParaRPr lang="fr-BE" dirty="0"/>
          </a:p>
        </p:txBody>
      </p:sp>
      <p:pic>
        <p:nvPicPr>
          <p:cNvPr id="4" name="Image 3"/>
          <p:cNvPicPr>
            <a:picLocks noChangeAspect="1"/>
          </p:cNvPicPr>
          <p:nvPr/>
        </p:nvPicPr>
        <p:blipFill>
          <a:blip r:embed="rId5"/>
          <a:stretch>
            <a:fillRect/>
          </a:stretch>
        </p:blipFill>
        <p:spPr>
          <a:xfrm rot="20568462">
            <a:off x="1581946" y="1844572"/>
            <a:ext cx="3444489" cy="3676051"/>
          </a:xfrm>
          <a:prstGeom prst="rect">
            <a:avLst/>
          </a:prstGeom>
        </p:spPr>
      </p:pic>
      <p:pic>
        <p:nvPicPr>
          <p:cNvPr id="5" name="Picture 2" descr="117070a001_j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48414">
            <a:off x="5109511" y="2719317"/>
            <a:ext cx="1036751" cy="77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17070a001_j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01142">
            <a:off x="4503629" y="1656948"/>
            <a:ext cx="1062926" cy="7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117070a001_j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42810">
            <a:off x="5726202" y="2249133"/>
            <a:ext cx="810992" cy="60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2904161" y="5376057"/>
            <a:ext cx="66699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BE" dirty="0" smtClean="0"/>
              <a:t>… à prix « libre »</a:t>
            </a:r>
            <a:endParaRPr lang="fr-BE" dirty="0"/>
          </a:p>
        </p:txBody>
      </p:sp>
      <p:pic>
        <p:nvPicPr>
          <p:cNvPr id="9" name="Hirondelle de fenet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616" y="5623707"/>
            <a:ext cx="609600" cy="609600"/>
          </a:xfrm>
          <a:prstGeom prst="rect">
            <a:avLst/>
          </a:prstGeom>
        </p:spPr>
      </p:pic>
    </p:spTree>
    <p:extLst>
      <p:ext uri="{BB962C8B-B14F-4D97-AF65-F5344CB8AC3E}">
        <p14:creationId xmlns:p14="http://schemas.microsoft.com/office/powerpoint/2010/main" val="2030216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
            <a:ext cx="9324528" cy="730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51720" y="274638"/>
            <a:ext cx="8229600" cy="1143000"/>
          </a:xfrm>
        </p:spPr>
        <p:txBody>
          <a:bodyPr/>
          <a:lstStyle/>
          <a:p>
            <a:r>
              <a:rPr lang="fr-BE" dirty="0" smtClean="0"/>
              <a:t>Le « </a:t>
            </a:r>
            <a:r>
              <a:rPr lang="fr-BE" dirty="0" err="1" smtClean="0"/>
              <a:t>microwd</a:t>
            </a:r>
            <a:r>
              <a:rPr lang="fr-BE" dirty="0" smtClean="0"/>
              <a:t> » </a:t>
            </a:r>
            <a:r>
              <a:rPr lang="fr-BE" dirty="0" err="1" smtClean="0"/>
              <a:t>funding</a:t>
            </a:r>
            <a:endParaRPr lang="fr-BE" dirty="0"/>
          </a:p>
        </p:txBody>
      </p:sp>
    </p:spTree>
    <p:extLst>
      <p:ext uri="{BB962C8B-B14F-4D97-AF65-F5344CB8AC3E}">
        <p14:creationId xmlns:p14="http://schemas.microsoft.com/office/powerpoint/2010/main" val="722568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Les cinq clés du succès</a:t>
            </a:r>
            <a:endParaRPr lang="fr-BE" dirty="0"/>
          </a:p>
        </p:txBody>
      </p:sp>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628800"/>
            <a:ext cx="6480720" cy="4800533"/>
          </a:xfrm>
        </p:spPr>
      </p:pic>
    </p:spTree>
    <p:extLst>
      <p:ext uri="{BB962C8B-B14F-4D97-AF65-F5344CB8AC3E}">
        <p14:creationId xmlns:p14="http://schemas.microsoft.com/office/powerpoint/2010/main" val="40419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6592" y="277361"/>
            <a:ext cx="8229600" cy="1143000"/>
          </a:xfrm>
        </p:spPr>
        <p:txBody>
          <a:bodyPr>
            <a:normAutofit/>
          </a:bodyPr>
          <a:lstStyle/>
          <a:p>
            <a:r>
              <a:rPr lang="fr-BE" sz="2400" dirty="0" smtClean="0"/>
              <a:t>1ère clé du succès </a:t>
            </a:r>
            <a:endParaRPr lang="fr-BE" sz="2400" dirty="0"/>
          </a:p>
        </p:txBody>
      </p:sp>
      <p:sp>
        <p:nvSpPr>
          <p:cNvPr id="3" name="Espace réservé du contenu 2"/>
          <p:cNvSpPr>
            <a:spLocks noGrp="1"/>
          </p:cNvSpPr>
          <p:nvPr>
            <p:ph idx="1"/>
          </p:nvPr>
        </p:nvSpPr>
        <p:spPr>
          <a:xfrm>
            <a:off x="423795" y="1418184"/>
            <a:ext cx="8229600" cy="4525963"/>
          </a:xfrm>
        </p:spPr>
        <p:txBody>
          <a:bodyPr/>
          <a:lstStyle/>
          <a:p>
            <a:pPr marL="0" indent="0" algn="ctr">
              <a:buNone/>
            </a:pPr>
            <a:r>
              <a:rPr lang="fr-BE" b="1" dirty="0" smtClean="0">
                <a:solidFill>
                  <a:srgbClr val="C00000"/>
                </a:solidFill>
              </a:rPr>
              <a:t>Être toujours hyper positif !</a:t>
            </a:r>
          </a:p>
          <a:p>
            <a:pPr marL="0" indent="0">
              <a:buNone/>
            </a:pPr>
            <a:endParaRPr lang="fr-BE" dirty="0"/>
          </a:p>
          <a:p>
            <a:pPr marL="0" indent="0">
              <a:buNone/>
            </a:pPr>
            <a:endParaRPr lang="fr-BE"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76" y="2427901"/>
            <a:ext cx="6347048" cy="4032242"/>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11" y="208759"/>
            <a:ext cx="1333790" cy="987993"/>
          </a:xfrm>
          <a:prstGeom prst="rect">
            <a:avLst/>
          </a:prstGeom>
        </p:spPr>
      </p:pic>
    </p:spTree>
    <p:extLst>
      <p:ext uri="{BB962C8B-B14F-4D97-AF65-F5344CB8AC3E}">
        <p14:creationId xmlns:p14="http://schemas.microsoft.com/office/powerpoint/2010/main" val="3414024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45432"/>
            <a:ext cx="5410944" cy="1143000"/>
          </a:xfrm>
        </p:spPr>
        <p:txBody>
          <a:bodyPr>
            <a:normAutofit/>
          </a:bodyPr>
          <a:lstStyle/>
          <a:p>
            <a:r>
              <a:rPr lang="fr-BE" sz="2400" dirty="0" smtClean="0"/>
              <a:t>2ème clé du succès </a:t>
            </a:r>
            <a:endParaRPr lang="fr-BE" sz="2400" dirty="0"/>
          </a:p>
        </p:txBody>
      </p:sp>
      <p:sp>
        <p:nvSpPr>
          <p:cNvPr id="3" name="Espace réservé du contenu 2"/>
          <p:cNvSpPr>
            <a:spLocks noGrp="1"/>
          </p:cNvSpPr>
          <p:nvPr>
            <p:ph idx="1"/>
          </p:nvPr>
        </p:nvSpPr>
        <p:spPr/>
        <p:txBody>
          <a:bodyPr/>
          <a:lstStyle/>
          <a:p>
            <a:pPr marL="0" indent="0" algn="ctr">
              <a:buNone/>
            </a:pPr>
            <a:r>
              <a:rPr lang="fr-BE" b="1" dirty="0" smtClean="0">
                <a:solidFill>
                  <a:srgbClr val="C00000"/>
                </a:solidFill>
              </a:rPr>
              <a:t>Le professionnalisme</a:t>
            </a:r>
          </a:p>
          <a:p>
            <a:pPr marL="0" indent="0">
              <a:buNone/>
            </a:pPr>
            <a:endParaRPr lang="fr-BE" dirty="0"/>
          </a:p>
          <a:p>
            <a:pPr marL="0" indent="0">
              <a:buNone/>
            </a:pPr>
            <a:r>
              <a:rPr lang="fr-BE" dirty="0" smtClean="0"/>
              <a:t>« On ne prête qu’aux riches »</a:t>
            </a:r>
          </a:p>
          <a:p>
            <a:pPr marL="0" indent="0">
              <a:buNone/>
            </a:pPr>
            <a:endParaRPr lang="fr-BE" sz="300" dirty="0"/>
          </a:p>
          <a:p>
            <a:pPr marL="0" indent="0">
              <a:buNone/>
            </a:pPr>
            <a:r>
              <a:rPr lang="fr-BE" dirty="0" smtClean="0"/>
              <a:t>« Il vaut mieux faire envie que pitié »</a:t>
            </a:r>
          </a:p>
          <a:p>
            <a:pPr marL="0" indent="0">
              <a:buNone/>
            </a:pPr>
            <a:endParaRPr lang="fr-BE" dirty="0"/>
          </a:p>
        </p:txBody>
      </p:sp>
      <p:pic>
        <p:nvPicPr>
          <p:cNvPr id="6" name="Image 5"/>
          <p:cNvPicPr>
            <a:picLocks noChangeAspect="1"/>
          </p:cNvPicPr>
          <p:nvPr/>
        </p:nvPicPr>
        <p:blipFill>
          <a:blip r:embed="rId3"/>
          <a:stretch>
            <a:fillRect/>
          </a:stretch>
        </p:blipFill>
        <p:spPr>
          <a:xfrm>
            <a:off x="4572000" y="4518852"/>
            <a:ext cx="3067050" cy="231457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11" y="450047"/>
            <a:ext cx="936129" cy="69342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11" y="208759"/>
            <a:ext cx="1333790" cy="987993"/>
          </a:xfrm>
          <a:prstGeom prst="rect">
            <a:avLst/>
          </a:prstGeom>
        </p:spPr>
      </p:pic>
    </p:spTree>
    <p:extLst>
      <p:ext uri="{BB962C8B-B14F-4D97-AF65-F5344CB8AC3E}">
        <p14:creationId xmlns:p14="http://schemas.microsoft.com/office/powerpoint/2010/main" val="3086859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0178" y="175214"/>
            <a:ext cx="3325957" cy="1143000"/>
          </a:xfrm>
        </p:spPr>
        <p:txBody>
          <a:bodyPr>
            <a:normAutofit/>
          </a:bodyPr>
          <a:lstStyle/>
          <a:p>
            <a:pPr algn="l"/>
            <a:r>
              <a:rPr lang="fr-BE" sz="2400" dirty="0" smtClean="0"/>
              <a:t>3ème clé du succès </a:t>
            </a:r>
            <a:endParaRPr lang="fr-BE" sz="2400" dirty="0"/>
          </a:p>
        </p:txBody>
      </p:sp>
      <p:sp>
        <p:nvSpPr>
          <p:cNvPr id="3" name="Espace réservé du contenu 2"/>
          <p:cNvSpPr>
            <a:spLocks noGrp="1"/>
          </p:cNvSpPr>
          <p:nvPr>
            <p:ph idx="1"/>
          </p:nvPr>
        </p:nvSpPr>
        <p:spPr>
          <a:xfrm>
            <a:off x="683568" y="1264739"/>
            <a:ext cx="8229600" cy="748680"/>
          </a:xfrm>
        </p:spPr>
        <p:txBody>
          <a:bodyPr/>
          <a:lstStyle/>
          <a:p>
            <a:pPr marL="0" indent="0" algn="ctr">
              <a:buNone/>
            </a:pPr>
            <a:r>
              <a:rPr lang="fr-BE" b="1" dirty="0" smtClean="0">
                <a:solidFill>
                  <a:srgbClr val="C00000"/>
                </a:solidFill>
              </a:rPr>
              <a:t>Un dossier en béton !</a:t>
            </a:r>
          </a:p>
          <a:p>
            <a:pPr marL="0" indent="0">
              <a:buNone/>
            </a:pPr>
            <a:endParaRPr lang="fr-BE"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157" y="2852936"/>
            <a:ext cx="4890120" cy="3551450"/>
          </a:xfrm>
          <a:prstGeom prst="rect">
            <a:avLst/>
          </a:prstGeom>
        </p:spPr>
      </p:pic>
      <p:sp>
        <p:nvSpPr>
          <p:cNvPr id="7" name="Espace réservé du contenu 2"/>
          <p:cNvSpPr txBox="1">
            <a:spLocks/>
          </p:cNvSpPr>
          <p:nvPr/>
        </p:nvSpPr>
        <p:spPr>
          <a:xfrm>
            <a:off x="280821" y="2531444"/>
            <a:ext cx="4003147" cy="38729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fr-BE" dirty="0" smtClean="0"/>
              <a:t>Clair - concis </a:t>
            </a:r>
            <a:r>
              <a:rPr lang="fr-BE" dirty="0"/>
              <a:t>- </a:t>
            </a:r>
            <a:r>
              <a:rPr lang="fr-BE" dirty="0" smtClean="0"/>
              <a:t>précis</a:t>
            </a:r>
          </a:p>
          <a:p>
            <a:pPr>
              <a:buFontTx/>
              <a:buChar char="-"/>
            </a:pPr>
            <a:r>
              <a:rPr lang="fr-BE" dirty="0" smtClean="0"/>
              <a:t>Propre</a:t>
            </a:r>
          </a:p>
          <a:p>
            <a:pPr>
              <a:buFontTx/>
              <a:buChar char="-"/>
            </a:pPr>
            <a:r>
              <a:rPr lang="fr-BE" dirty="0" smtClean="0"/>
              <a:t>Sans fautes d’orthographe</a:t>
            </a:r>
          </a:p>
          <a:p>
            <a:pPr>
              <a:buFontTx/>
              <a:buChar char="-"/>
            </a:pPr>
            <a:r>
              <a:rPr lang="fr-BE" dirty="0" smtClean="0"/>
              <a:t>Traité dans le « sens du sponsor »</a:t>
            </a:r>
          </a:p>
          <a:p>
            <a:pPr marL="0" indent="0">
              <a:buFont typeface="Arial"/>
              <a:buNone/>
            </a:pPr>
            <a:endParaRPr lang="fr-BE"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11" y="208759"/>
            <a:ext cx="1333790" cy="987993"/>
          </a:xfrm>
          <a:prstGeom prst="rect">
            <a:avLst/>
          </a:prstGeom>
        </p:spPr>
      </p:pic>
    </p:spTree>
    <p:extLst>
      <p:ext uri="{BB962C8B-B14F-4D97-AF65-F5344CB8AC3E}">
        <p14:creationId xmlns:p14="http://schemas.microsoft.com/office/powerpoint/2010/main" val="2836494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1" y="692696"/>
            <a:ext cx="8929261" cy="1143000"/>
          </a:xfrm>
        </p:spPr>
        <p:txBody>
          <a:bodyPr>
            <a:noAutofit/>
          </a:bodyPr>
          <a:lstStyle/>
          <a:p>
            <a:r>
              <a:rPr lang="fr-BE" sz="5400" dirty="0" smtClean="0"/>
              <a:t>Ce qui est rare et cher… </a:t>
            </a:r>
            <a:br>
              <a:rPr lang="fr-BE" sz="5400" dirty="0" smtClean="0"/>
            </a:br>
            <a:r>
              <a:rPr lang="fr-BE" sz="5400" dirty="0" smtClean="0"/>
              <a:t>c’est vous !</a:t>
            </a:r>
            <a:endParaRPr lang="fr-BE" sz="54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2834216"/>
            <a:ext cx="4320480" cy="4022516"/>
          </a:xfrm>
          <a:prstGeom prst="rect">
            <a:avLst/>
          </a:prstGeom>
        </p:spPr>
      </p:pic>
    </p:spTree>
    <p:extLst>
      <p:ext uri="{BB962C8B-B14F-4D97-AF65-F5344CB8AC3E}">
        <p14:creationId xmlns:p14="http://schemas.microsoft.com/office/powerpoint/2010/main" val="3773615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6592" y="321436"/>
            <a:ext cx="8229600" cy="1143000"/>
          </a:xfrm>
        </p:spPr>
        <p:txBody>
          <a:bodyPr>
            <a:normAutofit/>
          </a:bodyPr>
          <a:lstStyle/>
          <a:p>
            <a:r>
              <a:rPr lang="fr-BE" sz="2400" dirty="0" smtClean="0"/>
              <a:t>4ème clé du succès </a:t>
            </a:r>
            <a:endParaRPr lang="fr-BE" sz="2400" dirty="0"/>
          </a:p>
        </p:txBody>
      </p:sp>
      <p:sp>
        <p:nvSpPr>
          <p:cNvPr id="3" name="Espace réservé du contenu 2"/>
          <p:cNvSpPr>
            <a:spLocks noGrp="1"/>
          </p:cNvSpPr>
          <p:nvPr>
            <p:ph idx="1"/>
          </p:nvPr>
        </p:nvSpPr>
        <p:spPr/>
        <p:txBody>
          <a:bodyPr/>
          <a:lstStyle/>
          <a:p>
            <a:pPr marL="0" indent="0" algn="ctr">
              <a:buNone/>
            </a:pPr>
            <a:r>
              <a:rPr lang="fr-BE" b="1" dirty="0" smtClean="0">
                <a:solidFill>
                  <a:srgbClr val="C00000"/>
                </a:solidFill>
              </a:rPr>
              <a:t>Ne pas hésiter à amorcer la pompe !</a:t>
            </a:r>
          </a:p>
          <a:p>
            <a:pPr marL="0" indent="0">
              <a:buNone/>
            </a:pPr>
            <a:endParaRPr lang="fr-BE"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7" y="2348880"/>
            <a:ext cx="4005064" cy="4005064"/>
          </a:xfrm>
          <a:prstGeom prst="rect">
            <a:avLst/>
          </a:prstGeom>
        </p:spPr>
      </p:pic>
      <p:sp>
        <p:nvSpPr>
          <p:cNvPr id="8" name="Espace réservé du contenu 2"/>
          <p:cNvSpPr txBox="1">
            <a:spLocks/>
          </p:cNvSpPr>
          <p:nvPr/>
        </p:nvSpPr>
        <p:spPr>
          <a:xfrm>
            <a:off x="3174359" y="3360055"/>
            <a:ext cx="5526720" cy="38729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fr-BE" dirty="0" smtClean="0"/>
              <a:t>Ne pas attendre le financement pour démarrer…</a:t>
            </a:r>
          </a:p>
          <a:p>
            <a:pPr>
              <a:buFontTx/>
              <a:buChar char="-"/>
            </a:pPr>
            <a:r>
              <a:rPr lang="fr-BE" dirty="0" smtClean="0"/>
              <a:t>Montrez votre compétence et votre détermination</a:t>
            </a:r>
          </a:p>
          <a:p>
            <a:pPr marL="0" indent="0">
              <a:buFont typeface="Arial"/>
              <a:buNone/>
            </a:pPr>
            <a:endParaRPr lang="fr-BE"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11" y="208759"/>
            <a:ext cx="1333790" cy="987993"/>
          </a:xfrm>
          <a:prstGeom prst="rect">
            <a:avLst/>
          </a:prstGeom>
        </p:spPr>
      </p:pic>
    </p:spTree>
    <p:extLst>
      <p:ext uri="{BB962C8B-B14F-4D97-AF65-F5344CB8AC3E}">
        <p14:creationId xmlns:p14="http://schemas.microsoft.com/office/powerpoint/2010/main" val="1627874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8640" y="208759"/>
            <a:ext cx="8229600" cy="1143000"/>
          </a:xfrm>
        </p:spPr>
        <p:txBody>
          <a:bodyPr>
            <a:normAutofit/>
          </a:bodyPr>
          <a:lstStyle/>
          <a:p>
            <a:r>
              <a:rPr lang="fr-BE" sz="2400" dirty="0" smtClean="0"/>
              <a:t>5ème clé du succès </a:t>
            </a:r>
            <a:endParaRPr lang="fr-BE" sz="2400" dirty="0"/>
          </a:p>
        </p:txBody>
      </p:sp>
      <p:sp>
        <p:nvSpPr>
          <p:cNvPr id="3" name="Espace réservé du contenu 2"/>
          <p:cNvSpPr>
            <a:spLocks noGrp="1"/>
          </p:cNvSpPr>
          <p:nvPr>
            <p:ph idx="1"/>
          </p:nvPr>
        </p:nvSpPr>
        <p:spPr/>
        <p:txBody>
          <a:bodyPr/>
          <a:lstStyle/>
          <a:p>
            <a:pPr marL="0" indent="0" algn="ctr">
              <a:buNone/>
            </a:pPr>
            <a:r>
              <a:rPr lang="fr-BE" b="1" dirty="0" smtClean="0">
                <a:solidFill>
                  <a:srgbClr val="C00000"/>
                </a:solidFill>
              </a:rPr>
              <a:t>Se constituer une bonne base se sympathisants</a:t>
            </a:r>
            <a:endParaRPr lang="fr-BE" b="1" dirty="0">
              <a:solidFill>
                <a:srgbClr val="C00000"/>
              </a:solidFill>
            </a:endParaRPr>
          </a:p>
          <a:p>
            <a:pPr marL="0" indent="0">
              <a:buNone/>
            </a:pPr>
            <a:endParaRPr lang="fr-BE"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11" y="208759"/>
            <a:ext cx="1333790" cy="987993"/>
          </a:xfrm>
          <a:prstGeom prst="rect">
            <a:avLst/>
          </a:prstGeom>
        </p:spPr>
      </p:pic>
      <p:pic>
        <p:nvPicPr>
          <p:cNvPr id="9" name="Image 8"/>
          <p:cNvPicPr>
            <a:picLocks noChangeAspect="1"/>
          </p:cNvPicPr>
          <p:nvPr/>
        </p:nvPicPr>
        <p:blipFill>
          <a:blip r:embed="rId4"/>
          <a:stretch>
            <a:fillRect/>
          </a:stretch>
        </p:blipFill>
        <p:spPr>
          <a:xfrm>
            <a:off x="629619" y="2564904"/>
            <a:ext cx="7416824" cy="3975030"/>
          </a:xfrm>
          <a:prstGeom prst="rect">
            <a:avLst/>
          </a:prstGeom>
        </p:spPr>
      </p:pic>
      <p:pic>
        <p:nvPicPr>
          <p:cNvPr id="10" name="Image 9"/>
          <p:cNvPicPr>
            <a:picLocks noChangeAspect="1"/>
          </p:cNvPicPr>
          <p:nvPr/>
        </p:nvPicPr>
        <p:blipFill>
          <a:blip r:embed="rId5"/>
          <a:stretch>
            <a:fillRect/>
          </a:stretch>
        </p:blipFill>
        <p:spPr>
          <a:xfrm>
            <a:off x="6844803" y="5866324"/>
            <a:ext cx="2162175" cy="933450"/>
          </a:xfrm>
          <a:prstGeom prst="rect">
            <a:avLst/>
          </a:prstGeom>
        </p:spPr>
      </p:pic>
    </p:spTree>
    <p:extLst>
      <p:ext uri="{BB962C8B-B14F-4D97-AF65-F5344CB8AC3E}">
        <p14:creationId xmlns:p14="http://schemas.microsoft.com/office/powerpoint/2010/main" val="843561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associé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177" y="4423337"/>
            <a:ext cx="3094651" cy="232252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403571" y="2451672"/>
            <a:ext cx="8229600" cy="1143000"/>
          </a:xfrm>
        </p:spPr>
        <p:txBody>
          <a:bodyPr/>
          <a:lstStyle/>
          <a:p>
            <a:r>
              <a:rPr lang="fr-BE" b="1" dirty="0" smtClean="0">
                <a:solidFill>
                  <a:srgbClr val="C00000"/>
                </a:solidFill>
              </a:rPr>
              <a:t>Conclusion :</a:t>
            </a:r>
            <a:endParaRPr lang="fr-BE" b="1" dirty="0">
              <a:solidFill>
                <a:srgbClr val="C00000"/>
              </a:solidFill>
            </a:endParaRPr>
          </a:p>
        </p:txBody>
      </p:sp>
      <p:sp>
        <p:nvSpPr>
          <p:cNvPr id="3" name="Espace réservé du contenu 2"/>
          <p:cNvSpPr>
            <a:spLocks noGrp="1"/>
          </p:cNvSpPr>
          <p:nvPr>
            <p:ph idx="1"/>
          </p:nvPr>
        </p:nvSpPr>
        <p:spPr>
          <a:xfrm>
            <a:off x="61650" y="3275094"/>
            <a:ext cx="8913442" cy="1219274"/>
          </a:xfrm>
        </p:spPr>
        <p:txBody>
          <a:bodyPr>
            <a:normAutofit/>
          </a:bodyPr>
          <a:lstStyle/>
          <a:p>
            <a:pPr marL="0" indent="0" algn="ctr">
              <a:buNone/>
            </a:pPr>
            <a:r>
              <a:rPr lang="fr-BE" dirty="0" smtClean="0"/>
              <a:t>Si vous avez un </a:t>
            </a:r>
            <a:r>
              <a:rPr lang="fr-BE" b="1" dirty="0" smtClean="0"/>
              <a:t>bon projet</a:t>
            </a:r>
            <a:r>
              <a:rPr lang="fr-BE" dirty="0" smtClean="0"/>
              <a:t>, un peu d’organisation et du charisme, vous trouverez de quoi le </a:t>
            </a:r>
            <a:r>
              <a:rPr lang="fr-BE" b="1" dirty="0" smtClean="0"/>
              <a:t>financer</a:t>
            </a:r>
            <a:endParaRPr lang="fr-BE" b="1" dirty="0"/>
          </a:p>
        </p:txBody>
      </p:sp>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883" y="4681841"/>
            <a:ext cx="2304256" cy="180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6"/>
          <a:stretch>
            <a:fillRect/>
          </a:stretch>
        </p:blipFill>
        <p:spPr>
          <a:xfrm>
            <a:off x="5845760" y="692675"/>
            <a:ext cx="3266552" cy="2204787"/>
          </a:xfrm>
          <a:prstGeom prst="rect">
            <a:avLst/>
          </a:prstGeom>
        </p:spPr>
      </p:pic>
      <p:pic>
        <p:nvPicPr>
          <p:cNvPr id="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571" y="305730"/>
            <a:ext cx="2231233" cy="2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8"/>
          <a:stretch>
            <a:fillRect/>
          </a:stretch>
        </p:blipFill>
        <p:spPr>
          <a:xfrm>
            <a:off x="3165763" y="641347"/>
            <a:ext cx="2268459" cy="1520266"/>
          </a:xfrm>
          <a:prstGeom prst="rect">
            <a:avLst/>
          </a:prstGeom>
        </p:spPr>
      </p:pic>
      <p:pic>
        <p:nvPicPr>
          <p:cNvPr id="5" name="Espace réservé du contenu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987" y="4747504"/>
            <a:ext cx="2232248" cy="1674186"/>
          </a:xfrm>
          <a:prstGeom prst="rect">
            <a:avLst/>
          </a:prstGeom>
        </p:spPr>
      </p:pic>
    </p:spTree>
    <p:extLst>
      <p:ext uri="{BB962C8B-B14F-4D97-AF65-F5344CB8AC3E}">
        <p14:creationId xmlns:p14="http://schemas.microsoft.com/office/powerpoint/2010/main" val="18933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90172" y="3109077"/>
            <a:ext cx="8530299" cy="1108720"/>
          </a:xfrm>
        </p:spPr>
        <p:txBody>
          <a:bodyPr>
            <a:noAutofit/>
          </a:bodyPr>
          <a:lstStyle/>
          <a:p>
            <a:pPr marL="0" indent="0" algn="ctr">
              <a:buNone/>
            </a:pPr>
            <a:r>
              <a:rPr lang="fr-BE" sz="7200" dirty="0" smtClean="0"/>
              <a:t>Je ne vais pas vous aider à trouver des sous pour…</a:t>
            </a:r>
          </a:p>
        </p:txBody>
      </p:sp>
      <p:sp>
        <p:nvSpPr>
          <p:cNvPr id="5" name="Titre 4"/>
          <p:cNvSpPr>
            <a:spLocks noGrp="1"/>
          </p:cNvSpPr>
          <p:nvPr>
            <p:ph type="title"/>
          </p:nvPr>
        </p:nvSpPr>
        <p:spPr/>
        <p:txBody>
          <a:bodyPr/>
          <a:lstStyle/>
          <a:p>
            <a:endParaRPr lang="fr-BE"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259653"/>
            <a:ext cx="3122331" cy="3024758"/>
          </a:xfrm>
          <a:prstGeom prst="rect">
            <a:avLst/>
          </a:prstGeom>
        </p:spPr>
      </p:pic>
    </p:spTree>
    <p:extLst>
      <p:ext uri="{BB962C8B-B14F-4D97-AF65-F5344CB8AC3E}">
        <p14:creationId xmlns:p14="http://schemas.microsoft.com/office/powerpoint/2010/main" val="10220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sp>
        <p:nvSpPr>
          <p:cNvPr id="3" name="Espace réservé du contenu 2"/>
          <p:cNvSpPr>
            <a:spLocks noGrp="1"/>
          </p:cNvSpPr>
          <p:nvPr>
            <p:ph idx="1"/>
          </p:nvPr>
        </p:nvSpPr>
        <p:spPr/>
        <p:txBody>
          <a:bodyPr/>
          <a:lstStyle/>
          <a:p>
            <a:endParaRPr lang="fr-BE" dirty="0"/>
          </a:p>
        </p:txBody>
      </p:sp>
      <p:pic>
        <p:nvPicPr>
          <p:cNvPr id="4" name="Image 3"/>
          <p:cNvPicPr>
            <a:picLocks noChangeAspect="1"/>
          </p:cNvPicPr>
          <p:nvPr/>
        </p:nvPicPr>
        <p:blipFill>
          <a:blip r:embed="rId3"/>
          <a:stretch>
            <a:fillRect/>
          </a:stretch>
        </p:blipFill>
        <p:spPr>
          <a:xfrm>
            <a:off x="-211623" y="274638"/>
            <a:ext cx="9355623" cy="7062415"/>
          </a:xfrm>
          <a:prstGeom prst="rect">
            <a:avLst/>
          </a:prstGeom>
        </p:spPr>
      </p:pic>
      <p:sp>
        <p:nvSpPr>
          <p:cNvPr id="5" name="Rectangle 4"/>
          <p:cNvSpPr/>
          <p:nvPr/>
        </p:nvSpPr>
        <p:spPr>
          <a:xfrm>
            <a:off x="1079612" y="5573811"/>
            <a:ext cx="7416824" cy="830997"/>
          </a:xfrm>
          <a:prstGeom prst="rect">
            <a:avLst/>
          </a:prstGeom>
        </p:spPr>
        <p:txBody>
          <a:bodyPr wrap="square">
            <a:spAutoFit/>
          </a:bodyPr>
          <a:lstStyle/>
          <a:p>
            <a:r>
              <a:rPr lang="fr-BE" sz="4800" b="1" dirty="0" smtClean="0">
                <a:solidFill>
                  <a:srgbClr val="FFFF00"/>
                </a:solidFill>
              </a:rPr>
              <a:t>acheter 195 ha de terrain… </a:t>
            </a:r>
            <a:endParaRPr lang="fr-BE" sz="4800" b="1" dirty="0">
              <a:solidFill>
                <a:srgbClr val="FFFF00"/>
              </a:solidFill>
            </a:endParaRPr>
          </a:p>
        </p:txBody>
      </p:sp>
      <p:cxnSp>
        <p:nvCxnSpPr>
          <p:cNvPr id="7" name="Connecteur droit 6"/>
          <p:cNvCxnSpPr/>
          <p:nvPr/>
        </p:nvCxnSpPr>
        <p:spPr>
          <a:xfrm>
            <a:off x="1079612" y="1321555"/>
            <a:ext cx="6002324" cy="4069694"/>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H="1">
            <a:off x="1018456" y="1486640"/>
            <a:ext cx="5976664" cy="3986381"/>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80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49"/>
                                          </p:stCondLst>
                                        </p:cTn>
                                        <p:tgtEl>
                                          <p:spTgt spid="9"/>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sp>
        <p:nvSpPr>
          <p:cNvPr id="3" name="Espace réservé du contenu 2"/>
          <p:cNvSpPr>
            <a:spLocks noGrp="1"/>
          </p:cNvSpPr>
          <p:nvPr>
            <p:ph idx="1"/>
          </p:nvPr>
        </p:nvSpPr>
        <p:spPr/>
        <p:txBody>
          <a:bodyPr/>
          <a:lstStyle/>
          <a:p>
            <a:endParaRPr lang="fr-BE" dirty="0"/>
          </a:p>
        </p:txBody>
      </p:sp>
      <p:pic>
        <p:nvPicPr>
          <p:cNvPr id="4" name="Image 3"/>
          <p:cNvPicPr>
            <a:picLocks noChangeAspect="1"/>
          </p:cNvPicPr>
          <p:nvPr/>
        </p:nvPicPr>
        <p:blipFill>
          <a:blip r:embed="rId3"/>
          <a:stretch>
            <a:fillRect/>
          </a:stretch>
        </p:blipFill>
        <p:spPr>
          <a:xfrm>
            <a:off x="1223628" y="459199"/>
            <a:ext cx="6696744" cy="4914157"/>
          </a:xfrm>
          <a:prstGeom prst="rect">
            <a:avLst/>
          </a:prstGeom>
        </p:spPr>
      </p:pic>
      <p:sp>
        <p:nvSpPr>
          <p:cNvPr id="5" name="Rectangle 4"/>
          <p:cNvSpPr/>
          <p:nvPr/>
        </p:nvSpPr>
        <p:spPr>
          <a:xfrm>
            <a:off x="-1170384" y="5433543"/>
            <a:ext cx="11484768" cy="707886"/>
          </a:xfrm>
          <a:prstGeom prst="rect">
            <a:avLst/>
          </a:prstGeom>
        </p:spPr>
        <p:txBody>
          <a:bodyPr wrap="square">
            <a:spAutoFit/>
          </a:bodyPr>
          <a:lstStyle/>
          <a:p>
            <a:pPr algn="ctr"/>
            <a:r>
              <a:rPr lang="fr-BE" sz="4000" b="1" dirty="0"/>
              <a:t>f</a:t>
            </a:r>
            <a:r>
              <a:rPr lang="fr-BE" sz="4000" b="1" dirty="0" smtClean="0"/>
              <a:t>inancer un emploi à </a:t>
            </a:r>
            <a:r>
              <a:rPr lang="fr-BE" sz="4000" b="1" dirty="0"/>
              <a:t>plein </a:t>
            </a:r>
            <a:r>
              <a:rPr lang="fr-BE" sz="4000" b="1" dirty="0" smtClean="0"/>
              <a:t>temps…</a:t>
            </a:r>
            <a:endParaRPr lang="fr-BE" sz="4000" b="1" dirty="0"/>
          </a:p>
        </p:txBody>
      </p:sp>
      <p:cxnSp>
        <p:nvCxnSpPr>
          <p:cNvPr id="6" name="Connecteur droit 5"/>
          <p:cNvCxnSpPr/>
          <p:nvPr/>
        </p:nvCxnSpPr>
        <p:spPr>
          <a:xfrm>
            <a:off x="1959528" y="915250"/>
            <a:ext cx="5801816" cy="4413437"/>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flipH="1">
            <a:off x="2145165" y="905013"/>
            <a:ext cx="4824536" cy="4611171"/>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8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49"/>
                                          </p:stCondLst>
                                        </p:cTn>
                                        <p:tgtEl>
                                          <p:spTgt spid="6"/>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sp>
        <p:nvSpPr>
          <p:cNvPr id="3" name="Espace réservé du contenu 2"/>
          <p:cNvSpPr>
            <a:spLocks noGrp="1"/>
          </p:cNvSpPr>
          <p:nvPr>
            <p:ph idx="1"/>
          </p:nvPr>
        </p:nvSpPr>
        <p:spPr/>
        <p:txBody>
          <a:bodyPr/>
          <a:lstStyle/>
          <a:p>
            <a:endParaRPr lang="fr-BE" dirty="0"/>
          </a:p>
        </p:txBody>
      </p:sp>
      <p:pic>
        <p:nvPicPr>
          <p:cNvPr id="4" name="Image 3"/>
          <p:cNvPicPr>
            <a:picLocks noChangeAspect="1"/>
          </p:cNvPicPr>
          <p:nvPr/>
        </p:nvPicPr>
        <p:blipFill>
          <a:blip r:embed="rId3"/>
          <a:stretch>
            <a:fillRect/>
          </a:stretch>
        </p:blipFill>
        <p:spPr>
          <a:xfrm>
            <a:off x="1475656" y="476672"/>
            <a:ext cx="6563815" cy="4324757"/>
          </a:xfrm>
          <a:prstGeom prst="rect">
            <a:avLst/>
          </a:prstGeom>
        </p:spPr>
      </p:pic>
      <p:sp>
        <p:nvSpPr>
          <p:cNvPr id="5" name="ZoneTexte 4"/>
          <p:cNvSpPr txBox="1"/>
          <p:nvPr/>
        </p:nvSpPr>
        <p:spPr>
          <a:xfrm>
            <a:off x="971600" y="4582129"/>
            <a:ext cx="8568952" cy="1569660"/>
          </a:xfrm>
          <a:prstGeom prst="rect">
            <a:avLst/>
          </a:prstGeom>
          <a:noFill/>
        </p:spPr>
        <p:txBody>
          <a:bodyPr wrap="square" rtlCol="0">
            <a:spAutoFit/>
          </a:bodyPr>
          <a:lstStyle/>
          <a:p>
            <a:r>
              <a:rPr lang="fr-BE" sz="4800" b="1" dirty="0" smtClean="0"/>
              <a:t>acquérir une Land </a:t>
            </a:r>
            <a:r>
              <a:rPr lang="fr-BE" sz="4800" b="1" dirty="0" err="1" smtClean="0"/>
              <a:t>Roover</a:t>
            </a:r>
            <a:r>
              <a:rPr lang="fr-BE" sz="4800" b="1" dirty="0" smtClean="0"/>
              <a:t> pour votre régionale !</a:t>
            </a:r>
            <a:endParaRPr lang="fr-BE" sz="4800" b="1" dirty="0"/>
          </a:p>
        </p:txBody>
      </p:sp>
      <p:cxnSp>
        <p:nvCxnSpPr>
          <p:cNvPr id="6" name="Connecteur droit 5"/>
          <p:cNvCxnSpPr/>
          <p:nvPr/>
        </p:nvCxnSpPr>
        <p:spPr>
          <a:xfrm>
            <a:off x="1884087" y="476672"/>
            <a:ext cx="5568233" cy="3922895"/>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flipH="1">
            <a:off x="2628888" y="389298"/>
            <a:ext cx="4338347" cy="4328923"/>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5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7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1947" y="332656"/>
            <a:ext cx="8229600" cy="1143000"/>
          </a:xfrm>
        </p:spPr>
        <p:txBody>
          <a:bodyPr>
            <a:normAutofit fontScale="90000"/>
          </a:bodyPr>
          <a:lstStyle/>
          <a:p>
            <a:r>
              <a:rPr lang="fr-BE" dirty="0" smtClean="0"/>
              <a:t>Mais plutôt, comment financer </a:t>
            </a:r>
            <a:br>
              <a:rPr lang="fr-BE" dirty="0" smtClean="0"/>
            </a:br>
            <a:r>
              <a:rPr lang="fr-BE" dirty="0" smtClean="0"/>
              <a:t>un petit projet local</a:t>
            </a:r>
            <a:endParaRPr lang="fr-BE" dirty="0"/>
          </a:p>
        </p:txBody>
      </p:sp>
      <p:pic>
        <p:nvPicPr>
          <p:cNvPr id="4" name="Image 3"/>
          <p:cNvPicPr>
            <a:picLocks noChangeAspect="1"/>
          </p:cNvPicPr>
          <p:nvPr/>
        </p:nvPicPr>
        <p:blipFill>
          <a:blip r:embed="rId3"/>
          <a:stretch>
            <a:fillRect/>
          </a:stretch>
        </p:blipFill>
        <p:spPr>
          <a:xfrm>
            <a:off x="2105371" y="1772816"/>
            <a:ext cx="4982751" cy="3672408"/>
          </a:xfrm>
          <a:prstGeom prst="rect">
            <a:avLst/>
          </a:prstGeom>
        </p:spPr>
      </p:pic>
      <p:sp>
        <p:nvSpPr>
          <p:cNvPr id="5" name="Titre 1"/>
          <p:cNvSpPr txBox="1">
            <a:spLocks/>
          </p:cNvSpPr>
          <p:nvPr/>
        </p:nvSpPr>
        <p:spPr>
          <a:xfrm>
            <a:off x="179512" y="524414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BE" dirty="0" smtClean="0"/>
              <a:t>Comme par exemple…</a:t>
            </a:r>
            <a:endParaRPr lang="fr-BE" dirty="0"/>
          </a:p>
        </p:txBody>
      </p:sp>
    </p:spTree>
    <p:extLst>
      <p:ext uri="{BB962C8B-B14F-4D97-AF65-F5344CB8AC3E}">
        <p14:creationId xmlns:p14="http://schemas.microsoft.com/office/powerpoint/2010/main" val="2796940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La fabrication de nichoirs…</a:t>
            </a:r>
            <a:endParaRPr lang="fr-BE" dirty="0"/>
          </a:p>
        </p:txBody>
      </p:sp>
      <p:pic>
        <p:nvPicPr>
          <p:cNvPr id="4" name="Espace réservé du contenu 3"/>
          <p:cNvPicPr>
            <a:picLocks noGrp="1" noChangeAspect="1"/>
          </p:cNvPicPr>
          <p:nvPr>
            <p:ph idx="1"/>
          </p:nvPr>
        </p:nvPicPr>
        <p:blipFill>
          <a:blip r:embed="rId3"/>
          <a:stretch>
            <a:fillRect/>
          </a:stretch>
        </p:blipFill>
        <p:spPr>
          <a:xfrm>
            <a:off x="445025" y="1417638"/>
            <a:ext cx="6386467" cy="452596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25" y="1196752"/>
            <a:ext cx="1248323" cy="1511323"/>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944" y="2990052"/>
            <a:ext cx="1390464" cy="1390464"/>
          </a:xfrm>
          <a:prstGeom prst="rect">
            <a:avLst/>
          </a:prstGeom>
        </p:spPr>
      </p:pic>
      <p:pic>
        <p:nvPicPr>
          <p:cNvPr id="6" name="Image 5"/>
          <p:cNvPicPr>
            <a:picLocks noChangeAspect="1"/>
          </p:cNvPicPr>
          <p:nvPr/>
        </p:nvPicPr>
        <p:blipFill>
          <a:blip r:embed="rId6"/>
          <a:stretch>
            <a:fillRect/>
          </a:stretch>
        </p:blipFill>
        <p:spPr>
          <a:xfrm>
            <a:off x="7426616" y="4659249"/>
            <a:ext cx="949339" cy="1385896"/>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0" y="671863"/>
            <a:ext cx="1491549" cy="1491549"/>
          </a:xfrm>
          <a:prstGeom prst="rect">
            <a:avLst/>
          </a:prstGeom>
        </p:spPr>
      </p:pic>
    </p:spTree>
    <p:extLst>
      <p:ext uri="{BB962C8B-B14F-4D97-AF65-F5344CB8AC3E}">
        <p14:creationId xmlns:p14="http://schemas.microsoft.com/office/powerpoint/2010/main" val="17273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1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1579</Words>
  <Application>Microsoft Office PowerPoint</Application>
  <PresentationFormat>Affichage à l'écran (4:3)</PresentationFormat>
  <Paragraphs>163</Paragraphs>
  <Slides>32</Slides>
  <Notes>32</Notes>
  <HiddenSlides>0</HiddenSlides>
  <MMClips>1</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Financer un  « projet nature »</vt:lpstr>
      <vt:lpstr>Vous avez des projets « Nature » ?</vt:lpstr>
      <vt:lpstr>Ce qui est rare et cher…  c’est vous !</vt:lpstr>
      <vt:lpstr>Présentation PowerPoint</vt:lpstr>
      <vt:lpstr>Présentation PowerPoint</vt:lpstr>
      <vt:lpstr>Présentation PowerPoint</vt:lpstr>
      <vt:lpstr>Présentation PowerPoint</vt:lpstr>
      <vt:lpstr>Mais plutôt, comment financer  un petit projet local</vt:lpstr>
      <vt:lpstr>La fabrication de nichoirs…</vt:lpstr>
      <vt:lpstr>L’aménagement d’une mini réserve naturelle didactique</vt:lpstr>
      <vt:lpstr>Une opération hirondelles</vt:lpstr>
      <vt:lpstr>Produire des dépliants</vt:lpstr>
      <vt:lpstr>….des autocollants</vt:lpstr>
      <vt:lpstr>… ou de superbes roll-ups</vt:lpstr>
      <vt:lpstr>Planter un verger « hautes tiges » sur un terrain communal</vt:lpstr>
      <vt:lpstr>Entretenir un petit bout de champ pour les oiseaux…</vt:lpstr>
      <vt:lpstr>Bref, de projets qui coûtent de quelques centaines à quelques milliers d’euros…</vt:lpstr>
      <vt:lpstr>Avant de chercher de l’argent, il vous faut  construire un projet solide !</vt:lpstr>
      <vt:lpstr>Quelques pistes à suivre…</vt:lpstr>
      <vt:lpstr>Les subsides communaux</vt:lpstr>
      <vt:lpstr>L’aide en nature des communes…</vt:lpstr>
      <vt:lpstr>Les concours et appels à projets</vt:lpstr>
      <vt:lpstr>Le sponsoring de grosses sociétés</vt:lpstr>
      <vt:lpstr>La vente d’un produit… </vt:lpstr>
      <vt:lpstr>Le « microwd » funding</vt:lpstr>
      <vt:lpstr>Les cinq clés du succès</vt:lpstr>
      <vt:lpstr>1ère clé du succès </vt:lpstr>
      <vt:lpstr>2ème clé du succès </vt:lpstr>
      <vt:lpstr>3ème clé du succès </vt:lpstr>
      <vt:lpstr>4ème clé du succès </vt:lpstr>
      <vt:lpstr>5ème clé du succès </vt:lpstr>
      <vt:lpstr>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Florence</dc:creator>
  <cp:lastModifiedBy>Mari-Luz SANCHEZ</cp:lastModifiedBy>
  <cp:revision>117</cp:revision>
  <cp:lastPrinted>2017-10-26T09:07:18Z</cp:lastPrinted>
  <dcterms:created xsi:type="dcterms:W3CDTF">2012-08-10T09:46:14Z</dcterms:created>
  <dcterms:modified xsi:type="dcterms:W3CDTF">2017-10-29T10:17:52Z</dcterms:modified>
</cp:coreProperties>
</file>